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Lst>
  <p:notesMasterIdLst>
    <p:notesMasterId r:id="rId22"/>
  </p:notesMasterIdLst>
  <p:sldIdLst>
    <p:sldId id="256" r:id="rId4"/>
    <p:sldId id="257" r:id="rId5"/>
    <p:sldId id="269" r:id="rId6"/>
    <p:sldId id="273" r:id="rId7"/>
    <p:sldId id="270" r:id="rId8"/>
    <p:sldId id="279" r:id="rId9"/>
    <p:sldId id="280" r:id="rId10"/>
    <p:sldId id="281" r:id="rId11"/>
    <p:sldId id="282" r:id="rId12"/>
    <p:sldId id="274" r:id="rId13"/>
    <p:sldId id="275" r:id="rId14"/>
    <p:sldId id="283" r:id="rId15"/>
    <p:sldId id="284" r:id="rId16"/>
    <p:sldId id="285" r:id="rId17"/>
    <p:sldId id="286" r:id="rId18"/>
    <p:sldId id="287" r:id="rId19"/>
    <p:sldId id="288" r:id="rId20"/>
    <p:sldId id="278" r:id="rId21"/>
  </p:sldIdLst>
  <p:sldSz cx="9144000" cy="6858000" type="screen4x3"/>
  <p:notesSz cx="7315200" cy="9601200"/>
  <p:defaultTextStyle>
    <a:defPPr>
      <a:defRPr lang="en-GB"/>
    </a:defPPr>
    <a:lvl1pPr algn="l" defTabSz="457200" rtl="0" eaLnBrk="0" fontAlgn="base" hangingPunct="0">
      <a:spcBef>
        <a:spcPct val="0"/>
      </a:spcBef>
      <a:spcAft>
        <a:spcPct val="0"/>
      </a:spcAft>
      <a:defRPr sz="2400" kern="1200">
        <a:solidFill>
          <a:srgbClr val="004266"/>
        </a:solidFill>
        <a:latin typeface="Arial" charset="0"/>
        <a:ea typeface="ＭＳ Ｐゴシック" charset="-128"/>
        <a:cs typeface="+mn-cs"/>
      </a:defRPr>
    </a:lvl1pPr>
    <a:lvl2pPr marL="742950" indent="-285750" algn="l" defTabSz="457200" rtl="0" eaLnBrk="0" fontAlgn="base" hangingPunct="0">
      <a:spcBef>
        <a:spcPct val="0"/>
      </a:spcBef>
      <a:spcAft>
        <a:spcPct val="0"/>
      </a:spcAft>
      <a:defRPr sz="2400" kern="1200">
        <a:solidFill>
          <a:srgbClr val="004266"/>
        </a:solidFill>
        <a:latin typeface="Arial" charset="0"/>
        <a:ea typeface="ＭＳ Ｐゴシック" charset="-128"/>
        <a:cs typeface="+mn-cs"/>
      </a:defRPr>
    </a:lvl2pPr>
    <a:lvl3pPr marL="1143000" indent="-228600" algn="l" defTabSz="457200" rtl="0" eaLnBrk="0" fontAlgn="base" hangingPunct="0">
      <a:spcBef>
        <a:spcPct val="0"/>
      </a:spcBef>
      <a:spcAft>
        <a:spcPct val="0"/>
      </a:spcAft>
      <a:defRPr sz="2400" kern="1200">
        <a:solidFill>
          <a:srgbClr val="004266"/>
        </a:solidFill>
        <a:latin typeface="Arial" charset="0"/>
        <a:ea typeface="ＭＳ Ｐゴシック" charset="-128"/>
        <a:cs typeface="+mn-cs"/>
      </a:defRPr>
    </a:lvl3pPr>
    <a:lvl4pPr marL="1600200" indent="-228600" algn="l" defTabSz="457200" rtl="0" eaLnBrk="0" fontAlgn="base" hangingPunct="0">
      <a:spcBef>
        <a:spcPct val="0"/>
      </a:spcBef>
      <a:spcAft>
        <a:spcPct val="0"/>
      </a:spcAft>
      <a:defRPr sz="2400" kern="1200">
        <a:solidFill>
          <a:srgbClr val="004266"/>
        </a:solidFill>
        <a:latin typeface="Arial" charset="0"/>
        <a:ea typeface="ＭＳ Ｐゴシック" charset="-128"/>
        <a:cs typeface="+mn-cs"/>
      </a:defRPr>
    </a:lvl4pPr>
    <a:lvl5pPr marL="2057400" indent="-228600" algn="l" defTabSz="457200" rtl="0" eaLnBrk="0" fontAlgn="base" hangingPunct="0">
      <a:spcBef>
        <a:spcPct val="0"/>
      </a:spcBef>
      <a:spcAft>
        <a:spcPct val="0"/>
      </a:spcAft>
      <a:defRPr sz="2400" kern="1200">
        <a:solidFill>
          <a:srgbClr val="004266"/>
        </a:solidFill>
        <a:latin typeface="Arial" charset="0"/>
        <a:ea typeface="ＭＳ Ｐゴシック" charset="-128"/>
        <a:cs typeface="+mn-cs"/>
      </a:defRPr>
    </a:lvl5pPr>
    <a:lvl6pPr marL="2286000" algn="l" defTabSz="914400" rtl="0" eaLnBrk="1" latinLnBrk="0" hangingPunct="1">
      <a:defRPr sz="2400" kern="1200">
        <a:solidFill>
          <a:srgbClr val="004266"/>
        </a:solidFill>
        <a:latin typeface="Arial" charset="0"/>
        <a:ea typeface="ＭＳ Ｐゴシック" charset="-128"/>
        <a:cs typeface="+mn-cs"/>
      </a:defRPr>
    </a:lvl6pPr>
    <a:lvl7pPr marL="2743200" algn="l" defTabSz="914400" rtl="0" eaLnBrk="1" latinLnBrk="0" hangingPunct="1">
      <a:defRPr sz="2400" kern="1200">
        <a:solidFill>
          <a:srgbClr val="004266"/>
        </a:solidFill>
        <a:latin typeface="Arial" charset="0"/>
        <a:ea typeface="ＭＳ Ｐゴシック" charset="-128"/>
        <a:cs typeface="+mn-cs"/>
      </a:defRPr>
    </a:lvl7pPr>
    <a:lvl8pPr marL="3200400" algn="l" defTabSz="914400" rtl="0" eaLnBrk="1" latinLnBrk="0" hangingPunct="1">
      <a:defRPr sz="2400" kern="1200">
        <a:solidFill>
          <a:srgbClr val="004266"/>
        </a:solidFill>
        <a:latin typeface="Arial" charset="0"/>
        <a:ea typeface="ＭＳ Ｐゴシック" charset="-128"/>
        <a:cs typeface="+mn-cs"/>
      </a:defRPr>
    </a:lvl8pPr>
    <a:lvl9pPr marL="3657600" algn="l" defTabSz="914400" rtl="0" eaLnBrk="1" latinLnBrk="0" hangingPunct="1">
      <a:defRPr sz="2400" kern="1200">
        <a:solidFill>
          <a:srgbClr val="004266"/>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p:restoredTop sz="80689"/>
  </p:normalViewPr>
  <p:slideViewPr>
    <p:cSldViewPr>
      <p:cViewPr>
        <p:scale>
          <a:sx n="170" d="100"/>
          <a:sy n="170" d="100"/>
        </p:scale>
        <p:origin x="-432" y="-3152"/>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Text Box 1"/>
          <p:cNvSpPr txBox="1">
            <a:spLocks noChangeArrowheads="1"/>
          </p:cNvSpPr>
          <p:nvPr/>
        </p:nvSpPr>
        <p:spPr bwMode="auto">
          <a:xfrm>
            <a:off x="0" y="0"/>
            <a:ext cx="3170238" cy="479425"/>
          </a:xfrm>
          <a:prstGeom prst="rect">
            <a:avLst/>
          </a:prstGeom>
          <a:noFill/>
          <a:ln w="9525">
            <a:noFill/>
            <a:round/>
            <a:headEnd/>
            <a:tailEnd/>
          </a:ln>
          <a:effectLst/>
        </p:spPr>
        <p:txBody>
          <a:bodyPr wrap="none" anchor="ctr"/>
          <a:lstStyle/>
          <a:p>
            <a:pPr eaLnBrk="1" hangingPunct="1">
              <a:buClr>
                <a:srgbClr val="000000"/>
              </a:buClr>
              <a:buSzPct val="100000"/>
              <a:buFont typeface="Times New Roman" pitchFamily="16" charset="0"/>
              <a:buNone/>
              <a:defRPr/>
            </a:pPr>
            <a:endParaRPr lang="en-US" altLang="en-US"/>
          </a:p>
        </p:txBody>
      </p:sp>
      <p:sp>
        <p:nvSpPr>
          <p:cNvPr id="2" name="Rectangle 2"/>
          <p:cNvSpPr>
            <a:spLocks noGrp="1" noChangeArrowheads="1"/>
          </p:cNvSpPr>
          <p:nvPr>
            <p:ph type="dt"/>
          </p:nvPr>
        </p:nvSpPr>
        <p:spPr bwMode="auto">
          <a:xfrm>
            <a:off x="4143375" y="0"/>
            <a:ext cx="3167063" cy="476250"/>
          </a:xfrm>
          <a:prstGeom prst="rect">
            <a:avLst/>
          </a:prstGeom>
          <a:noFill/>
          <a:ln>
            <a:noFill/>
          </a:ln>
          <a:effectLst/>
          <a:extLst/>
        </p:spPr>
        <p:txBody>
          <a:bodyPr vert="horz" wrap="square" lIns="90000" tIns="46800" rIns="90000" bIns="46800" numCol="1" anchor="t" anchorCtr="0" compatLnSpc="1">
            <a:prstTxWarp prst="textNoShape">
              <a:avLst/>
            </a:prstTxWarp>
          </a:bodyPr>
          <a:lstStyle>
            <a:lvl1pPr algn="r" eaLnBrk="1" hangingPunct="1">
              <a:buClrTx/>
              <a:buSzPct val="100000"/>
              <a:buFontTx/>
              <a:buNone/>
              <a:tabLst>
                <a:tab pos="723900" algn="l"/>
                <a:tab pos="1447800" algn="l"/>
                <a:tab pos="2171700" algn="l"/>
                <a:tab pos="2895600" algn="l"/>
              </a:tabLst>
              <a:defRPr sz="1200">
                <a:solidFill>
                  <a:srgbClr val="000000"/>
                </a:solidFill>
                <a:latin typeface="Arial" panose="020B0604020202020204" pitchFamily="34" charset="0"/>
                <a:ea typeface="Lucida Sans Unicode" panose="020B0602030504020204" pitchFamily="34" charset="0"/>
                <a:cs typeface="Lucida Sans Unicode" panose="020B0602030504020204" pitchFamily="34" charset="0"/>
              </a:defRPr>
            </a:lvl1pPr>
          </a:lstStyle>
          <a:p>
            <a:pPr>
              <a:defRPr/>
            </a:pPr>
            <a:r>
              <a:rPr lang="en-US" altLang="en-US"/>
              <a:t>07/25/15</a:t>
            </a:r>
          </a:p>
        </p:txBody>
      </p:sp>
      <p:sp>
        <p:nvSpPr>
          <p:cNvPr id="9220" name="Rectangle 3"/>
          <p:cNvSpPr>
            <a:spLocks noGrp="1" noRot="1" noChangeAspect="1" noChangeArrowheads="1"/>
          </p:cNvSpPr>
          <p:nvPr>
            <p:ph type="sldImg"/>
          </p:nvPr>
        </p:nvSpPr>
        <p:spPr bwMode="auto">
          <a:xfrm>
            <a:off x="1257300" y="720725"/>
            <a:ext cx="4797425" cy="3597275"/>
          </a:xfrm>
          <a:prstGeom prst="rect">
            <a:avLst/>
          </a:prstGeom>
          <a:noFill/>
          <a:ln w="9360">
            <a:solidFill>
              <a:srgbClr val="000000"/>
            </a:solidFill>
            <a:miter lim="800000"/>
            <a:headEnd/>
            <a:tailEnd/>
          </a:ln>
        </p:spPr>
      </p:sp>
      <p:sp>
        <p:nvSpPr>
          <p:cNvPr id="3" name="Rectangle 4"/>
          <p:cNvSpPr>
            <a:spLocks noGrp="1" noChangeArrowheads="1"/>
          </p:cNvSpPr>
          <p:nvPr>
            <p:ph type="body"/>
          </p:nvPr>
        </p:nvSpPr>
        <p:spPr bwMode="auto">
          <a:xfrm>
            <a:off x="731838" y="4560888"/>
            <a:ext cx="5848350" cy="4316412"/>
          </a:xfrm>
          <a:prstGeom prst="rect">
            <a:avLst/>
          </a:prstGeom>
          <a:noFill/>
          <a:ln>
            <a:noFill/>
          </a:ln>
          <a:effectLst/>
          <a:extLst/>
        </p:spPr>
        <p:txBody>
          <a:bodyPr vert="horz" wrap="square" lIns="90000" tIns="46800" rIns="90000" bIns="46800" numCol="1" anchor="t" anchorCtr="0" compatLnSpc="1">
            <a:prstTxWarp prst="textNoShape">
              <a:avLst/>
            </a:prstTxWarp>
          </a:bodyPr>
          <a:lstStyle/>
          <a:p>
            <a:pPr lvl="0"/>
            <a:endParaRPr lang="en-US" altLang="en-US" noProof="0"/>
          </a:p>
        </p:txBody>
      </p:sp>
      <p:sp>
        <p:nvSpPr>
          <p:cNvPr id="4102" name="Text Box 5"/>
          <p:cNvSpPr txBox="1">
            <a:spLocks noChangeArrowheads="1"/>
          </p:cNvSpPr>
          <p:nvPr/>
        </p:nvSpPr>
        <p:spPr bwMode="auto">
          <a:xfrm>
            <a:off x="0" y="9120188"/>
            <a:ext cx="3170238" cy="479425"/>
          </a:xfrm>
          <a:prstGeom prst="rect">
            <a:avLst/>
          </a:prstGeom>
          <a:noFill/>
          <a:ln w="9525">
            <a:noFill/>
            <a:round/>
            <a:headEnd/>
            <a:tailEnd/>
          </a:ln>
          <a:effectLst/>
        </p:spPr>
        <p:txBody>
          <a:bodyPr wrap="none" anchor="ctr"/>
          <a:lstStyle/>
          <a:p>
            <a:pPr eaLnBrk="1" hangingPunct="1">
              <a:buClr>
                <a:srgbClr val="000000"/>
              </a:buClr>
              <a:buSzPct val="100000"/>
              <a:buFont typeface="Times New Roman" pitchFamily="16" charset="0"/>
              <a:buNone/>
              <a:defRPr/>
            </a:pPr>
            <a:endParaRPr lang="en-US" altLang="en-US"/>
          </a:p>
        </p:txBody>
      </p:sp>
      <p:sp>
        <p:nvSpPr>
          <p:cNvPr id="4" name="Rectangle 6"/>
          <p:cNvSpPr>
            <a:spLocks noGrp="1" noChangeArrowheads="1"/>
          </p:cNvSpPr>
          <p:nvPr>
            <p:ph type="sldNum"/>
          </p:nvPr>
        </p:nvSpPr>
        <p:spPr bwMode="auto">
          <a:xfrm>
            <a:off x="4143375" y="9120188"/>
            <a:ext cx="3167063" cy="476250"/>
          </a:xfrm>
          <a:prstGeom prst="rect">
            <a:avLst/>
          </a:prstGeom>
          <a:noFill/>
          <a:ln>
            <a:noFill/>
          </a:ln>
          <a:effectLst/>
          <a:extLst/>
        </p:spPr>
        <p:txBody>
          <a:bodyPr vert="horz" wrap="square" lIns="90000" tIns="46800" rIns="90000" bIns="46800" numCol="1" anchor="b" anchorCtr="0" compatLnSpc="1">
            <a:prstTxWarp prst="textNoShape">
              <a:avLst/>
            </a:prstTxWarp>
          </a:bodyPr>
          <a:lstStyle>
            <a:lvl1pPr algn="r" eaLnBrk="1" hangingPunct="1">
              <a:buSzPct val="100000"/>
              <a:tabLst>
                <a:tab pos="723900" algn="l"/>
                <a:tab pos="1447800" algn="l"/>
                <a:tab pos="2171700" algn="l"/>
                <a:tab pos="2895600" algn="l"/>
              </a:tabLst>
              <a:defRPr sz="1200">
                <a:solidFill>
                  <a:srgbClr val="000000"/>
                </a:solidFill>
              </a:defRPr>
            </a:lvl1pPr>
          </a:lstStyle>
          <a:p>
            <a:pPr>
              <a:defRPr/>
            </a:pPr>
            <a:fld id="{A4B5B95A-1BB5-44BA-B4BA-A676B2BCAB5B}" type="slidenum">
              <a:rPr lang="en-US" altLang="en-US"/>
              <a:pPr>
                <a:defRPr/>
              </a:pPr>
              <a:t>‹#›</a:t>
            </a:fld>
            <a:endParaRPr lang="en-US" altLang="en-US"/>
          </a:p>
        </p:txBody>
      </p:sp>
    </p:spTree>
    <p:extLst>
      <p:ext uri="{BB962C8B-B14F-4D97-AF65-F5344CB8AC3E}">
        <p14:creationId xmlns:p14="http://schemas.microsoft.com/office/powerpoint/2010/main" val="1855648111"/>
      </p:ext>
    </p:extLst>
  </p:cSld>
  <p:clrMap bg1="lt1" tx1="dk1" bg2="lt2" tx2="dk2" accent1="accent1" accent2="accent2" accent3="accent3" accent4="accent4" accent5="accent5" accent6="accent6" hlink="hlink" folHlink="folHlink"/>
  <p:hf hdr="0" ftr="0"/>
  <p:notesStyle>
    <a:lvl1pPr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dt" sz="quarter"/>
          </p:nvPr>
        </p:nvSpPr>
        <p:spPr>
          <a:noFill/>
          <a:ln w="21600">
            <a:round/>
            <a:headEnd/>
            <a:tailEnd/>
          </a:ln>
        </p:spPr>
        <p:txBody>
          <a:bodyPr/>
          <a:lstStyle/>
          <a:p>
            <a:r>
              <a:rPr lang="en-US" altLang="en-US">
                <a:latin typeface="Arial" charset="0"/>
                <a:ea typeface="ＭＳ Ｐゴシック" charset="-128"/>
              </a:rPr>
              <a:t>07/25/15</a:t>
            </a:r>
          </a:p>
        </p:txBody>
      </p:sp>
      <p:sp>
        <p:nvSpPr>
          <p:cNvPr id="10243" name="Rectangle 6"/>
          <p:cNvSpPr>
            <a:spLocks noGrp="1" noChangeArrowheads="1"/>
          </p:cNvSpPr>
          <p:nvPr>
            <p:ph type="sldNum" sz="quarter"/>
          </p:nvPr>
        </p:nvSpPr>
        <p:spPr>
          <a:noFill/>
          <a:ln w="21600">
            <a:round/>
            <a:headEnd/>
            <a:tailEnd/>
          </a:ln>
        </p:spPr>
        <p:txBody>
          <a:bodyPr/>
          <a:lstStyle/>
          <a:p>
            <a:fld id="{65CD3977-DA61-4316-92A4-86846A642E7B}" type="slidenum">
              <a:rPr lang="en-US" altLang="en-US" smtClean="0"/>
              <a:pPr/>
              <a:t>1</a:t>
            </a:fld>
            <a:endParaRPr lang="en-US" altLang="en-US"/>
          </a:p>
        </p:txBody>
      </p:sp>
      <p:sp>
        <p:nvSpPr>
          <p:cNvPr id="10244"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0245" name="Rectangle 2"/>
          <p:cNvSpPr>
            <a:spLocks noGrp="1" noChangeArrowheads="1"/>
          </p:cNvSpPr>
          <p:nvPr>
            <p:ph type="body" idx="1"/>
          </p:nvPr>
        </p:nvSpPr>
        <p:spPr>
          <a:xfrm>
            <a:off x="731838" y="4560888"/>
            <a:ext cx="5849937" cy="4319587"/>
          </a:xfrm>
          <a:noFill/>
        </p:spPr>
        <p:txBody>
          <a:bodyPr wrap="none" anchor="ctr"/>
          <a:lstStyle/>
          <a:p>
            <a:endParaRPr lang="en-US" altLang="en-US" dirty="0">
              <a:latin typeface="Times New Roman" pitchFamily="16" charset="0"/>
            </a:endParaRPr>
          </a:p>
        </p:txBody>
      </p:sp>
    </p:spTree>
    <p:extLst>
      <p:ext uri="{BB962C8B-B14F-4D97-AF65-F5344CB8AC3E}">
        <p14:creationId xmlns:p14="http://schemas.microsoft.com/office/powerpoint/2010/main" val="2120279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dt" sz="quarter"/>
          </p:nvPr>
        </p:nvSpPr>
        <p:spPr>
          <a:noFill/>
          <a:ln w="21600">
            <a:round/>
            <a:headEnd/>
            <a:tailEnd/>
          </a:ln>
        </p:spPr>
        <p:txBody>
          <a:bodyPr/>
          <a:lstStyle/>
          <a:p>
            <a:r>
              <a:rPr lang="en-US" altLang="en-US">
                <a:latin typeface="Arial" charset="0"/>
                <a:ea typeface="ＭＳ Ｐゴシック" charset="-128"/>
              </a:rPr>
              <a:t>07/25/15</a:t>
            </a:r>
          </a:p>
        </p:txBody>
      </p:sp>
      <p:sp>
        <p:nvSpPr>
          <p:cNvPr id="11267" name="Rectangle 6"/>
          <p:cNvSpPr>
            <a:spLocks noGrp="1" noChangeArrowheads="1"/>
          </p:cNvSpPr>
          <p:nvPr>
            <p:ph type="sldNum" sz="quarter"/>
          </p:nvPr>
        </p:nvSpPr>
        <p:spPr>
          <a:noFill/>
          <a:ln w="21600">
            <a:round/>
            <a:headEnd/>
            <a:tailEnd/>
          </a:ln>
        </p:spPr>
        <p:txBody>
          <a:bodyPr/>
          <a:lstStyle/>
          <a:p>
            <a:fld id="{200E30E7-391E-4166-B8A2-DCEA0876FB91}" type="slidenum">
              <a:rPr lang="en-US" altLang="en-US" smtClean="0"/>
              <a:pPr/>
              <a:t>2</a:t>
            </a:fld>
            <a:endParaRPr lang="en-US" altLang="en-US"/>
          </a:p>
        </p:txBody>
      </p:sp>
      <p:sp>
        <p:nvSpPr>
          <p:cNvPr id="11268"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1269" name="Rectangle 2"/>
          <p:cNvSpPr>
            <a:spLocks noGrp="1" noChangeArrowheads="1"/>
          </p:cNvSpPr>
          <p:nvPr>
            <p:ph type="body" idx="1"/>
          </p:nvPr>
        </p:nvSpPr>
        <p:spPr>
          <a:xfrm>
            <a:off x="731838" y="4513263"/>
            <a:ext cx="5849937" cy="4413250"/>
          </a:xfrm>
          <a:noFill/>
        </p:spPr>
        <p:txBody>
          <a:bodyPr wrap="none" anchor="ctr"/>
          <a:lstStyle/>
          <a:p>
            <a:r>
              <a:rPr lang="en-US" altLang="en-US" smtClean="0">
                <a:latin typeface="Times New Roman" pitchFamily="16" charset="0"/>
              </a:rPr>
              <a:t>Supervised</a:t>
            </a:r>
            <a:r>
              <a:rPr lang="en-US" altLang="en-US" baseline="0" smtClean="0">
                <a:latin typeface="Times New Roman" pitchFamily="16" charset="0"/>
              </a:rPr>
              <a:t> machine learning model should understand the linguistic nuances and relationships to industry. The model built should help to extract entities from new document. Why we need to develop such model in detail? How to build such model?</a:t>
            </a:r>
            <a:endParaRPr lang="en-US" altLang="en-US" dirty="0">
              <a:latin typeface="Times New Roman" pitchFamily="16" charset="0"/>
            </a:endParaRPr>
          </a:p>
        </p:txBody>
      </p:sp>
    </p:spTree>
    <p:extLst>
      <p:ext uri="{BB962C8B-B14F-4D97-AF65-F5344CB8AC3E}">
        <p14:creationId xmlns:p14="http://schemas.microsoft.com/office/powerpoint/2010/main" val="199682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 NLP techniques are not</a:t>
            </a:r>
            <a:r>
              <a:rPr lang="en-US" baseline="0" dirty="0" smtClean="0"/>
              <a:t> capable to understand domain specific meaning. For e.g.</a:t>
            </a:r>
          </a:p>
          <a:p>
            <a:r>
              <a:rPr lang="en-US" baseline="0" dirty="0" smtClean="0"/>
              <a:t>Bank term used has different when used in general/banking and road construction(infrastructure).</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en-US" b="1" dirty="0" smtClean="0"/>
              <a:t>maximum angle of banking of roads</a:t>
            </a:r>
            <a:endParaRPr lang="en-US" dirty="0" smtClean="0"/>
          </a:p>
          <a:p>
            <a:r>
              <a:rPr lang="en-US" dirty="0" smtClean="0"/>
              <a:t>tan x=v^2/</a:t>
            </a:r>
            <a:r>
              <a:rPr lang="en-US" dirty="0" err="1" smtClean="0"/>
              <a:t>rg</a:t>
            </a:r>
            <a:r>
              <a:rPr lang="en-US" dirty="0" smtClean="0"/>
              <a:t/>
            </a:r>
            <a:br>
              <a:rPr lang="en-US" dirty="0" smtClean="0"/>
            </a:br>
            <a:r>
              <a:rPr lang="en-US" dirty="0" smtClean="0"/>
              <a:t>Where x=angle of banking </a:t>
            </a:r>
            <a:br>
              <a:rPr lang="en-US" dirty="0" smtClean="0"/>
            </a:br>
            <a:r>
              <a:rPr lang="en-US" dirty="0" smtClean="0"/>
              <a:t>            v= maximum safety speed of vehicle </a:t>
            </a:r>
            <a:br>
              <a:rPr lang="en-US" dirty="0" smtClean="0"/>
            </a:br>
            <a:r>
              <a:rPr lang="en-US" dirty="0" smtClean="0"/>
              <a:t>            r= radius of the curve (circle is fine too)  </a:t>
            </a:r>
            <a:br>
              <a:rPr lang="en-US" dirty="0" smtClean="0"/>
            </a:br>
            <a:r>
              <a:rPr lang="en-US" dirty="0" smtClean="0"/>
              <a:t>           g= acceleration due to gravity </a:t>
            </a:r>
            <a:endParaRPr lang="en-US" baseline="0" dirty="0" smtClean="0"/>
          </a:p>
          <a:p>
            <a:r>
              <a:rPr lang="en-US" baseline="0" dirty="0" smtClean="0"/>
              <a:t>So we need a tool which can address this issue. Our session will focus on such tool and steps to build the system using tool.</a:t>
            </a:r>
            <a:endParaRPr lang="en-US" dirty="0"/>
          </a:p>
        </p:txBody>
      </p:sp>
      <p:sp>
        <p:nvSpPr>
          <p:cNvPr id="4" name="Date Placeholder 3"/>
          <p:cNvSpPr>
            <a:spLocks noGrp="1"/>
          </p:cNvSpPr>
          <p:nvPr>
            <p:ph type="dt" idx="10"/>
          </p:nvPr>
        </p:nvSpPr>
        <p:spPr/>
        <p:txBody>
          <a:bodyPr/>
          <a:lstStyle/>
          <a:p>
            <a:pPr>
              <a:defRPr/>
            </a:pPr>
            <a:r>
              <a:rPr lang="en-US" altLang="en-US" smtClean="0"/>
              <a:t>07/25/15</a:t>
            </a:r>
            <a:endParaRPr lang="en-US" altLang="en-US"/>
          </a:p>
        </p:txBody>
      </p:sp>
      <p:sp>
        <p:nvSpPr>
          <p:cNvPr id="5" name="Slide Number Placeholder 4"/>
          <p:cNvSpPr>
            <a:spLocks noGrp="1"/>
          </p:cNvSpPr>
          <p:nvPr>
            <p:ph type="sldNum" idx="11"/>
          </p:nvPr>
        </p:nvSpPr>
        <p:spPr/>
        <p:txBody>
          <a:bodyPr/>
          <a:lstStyle/>
          <a:p>
            <a:pPr>
              <a:defRPr/>
            </a:pPr>
            <a:fld id="{A4B5B95A-1BB5-44BA-B4BA-A676B2BCAB5B}" type="slidenum">
              <a:rPr lang="en-US" altLang="en-US" smtClean="0"/>
              <a:pPr>
                <a:defRPr/>
              </a:pPr>
              <a:t>3</a:t>
            </a:fld>
            <a:endParaRPr lang="en-US" altLang="en-US"/>
          </a:p>
        </p:txBody>
      </p:sp>
    </p:spTree>
    <p:extLst>
      <p:ext uri="{BB962C8B-B14F-4D97-AF65-F5344CB8AC3E}">
        <p14:creationId xmlns:p14="http://schemas.microsoft.com/office/powerpoint/2010/main" val="1173472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above diagram depicts</a:t>
            </a:r>
            <a:r>
              <a:rPr lang="en-US" baseline="0" dirty="0" smtClean="0"/>
              <a:t> the process involved in building the model. Once model is built, we deploy it to NLU.</a:t>
            </a:r>
            <a:endParaRPr lang="en-US" dirty="0"/>
          </a:p>
        </p:txBody>
      </p:sp>
      <p:sp>
        <p:nvSpPr>
          <p:cNvPr id="4" name="Date Placeholder 3"/>
          <p:cNvSpPr>
            <a:spLocks noGrp="1"/>
          </p:cNvSpPr>
          <p:nvPr>
            <p:ph type="dt" idx="10"/>
          </p:nvPr>
        </p:nvSpPr>
        <p:spPr/>
        <p:txBody>
          <a:bodyPr/>
          <a:lstStyle/>
          <a:p>
            <a:pPr>
              <a:defRPr/>
            </a:pPr>
            <a:r>
              <a:rPr lang="en-US" altLang="en-US" smtClean="0"/>
              <a:t>07/25/15</a:t>
            </a:r>
            <a:endParaRPr lang="en-US" altLang="en-US"/>
          </a:p>
        </p:txBody>
      </p:sp>
      <p:sp>
        <p:nvSpPr>
          <p:cNvPr id="5" name="Slide Number Placeholder 4"/>
          <p:cNvSpPr>
            <a:spLocks noGrp="1"/>
          </p:cNvSpPr>
          <p:nvPr>
            <p:ph type="sldNum" idx="11"/>
          </p:nvPr>
        </p:nvSpPr>
        <p:spPr/>
        <p:txBody>
          <a:bodyPr/>
          <a:lstStyle/>
          <a:p>
            <a:pPr>
              <a:defRPr/>
            </a:pPr>
            <a:fld id="{A4B5B95A-1BB5-44BA-B4BA-A676B2BCAB5B}" type="slidenum">
              <a:rPr lang="en-US" altLang="en-US" smtClean="0"/>
              <a:pPr>
                <a:defRPr/>
              </a:pPr>
              <a:t>4</a:t>
            </a:fld>
            <a:endParaRPr lang="en-US" altLang="en-US"/>
          </a:p>
        </p:txBody>
      </p:sp>
    </p:spTree>
    <p:extLst>
      <p:ext uri="{BB962C8B-B14F-4D97-AF65-F5344CB8AC3E}">
        <p14:creationId xmlns:p14="http://schemas.microsoft.com/office/powerpoint/2010/main" val="1528516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r>
              <a:rPr lang="en-US" altLang="en-US" smtClean="0"/>
              <a:t>07/25/15</a:t>
            </a:r>
            <a:endParaRPr lang="en-US" altLang="en-US"/>
          </a:p>
        </p:txBody>
      </p:sp>
      <p:sp>
        <p:nvSpPr>
          <p:cNvPr id="5" name="Slide Number Placeholder 4"/>
          <p:cNvSpPr>
            <a:spLocks noGrp="1"/>
          </p:cNvSpPr>
          <p:nvPr>
            <p:ph type="sldNum" idx="11"/>
          </p:nvPr>
        </p:nvSpPr>
        <p:spPr/>
        <p:txBody>
          <a:bodyPr/>
          <a:lstStyle/>
          <a:p>
            <a:pPr>
              <a:defRPr/>
            </a:pPr>
            <a:fld id="{A4B5B95A-1BB5-44BA-B4BA-A676B2BCAB5B}" type="slidenum">
              <a:rPr lang="en-US" altLang="en-US" smtClean="0"/>
              <a:pPr>
                <a:defRPr/>
              </a:pPr>
              <a:t>17</a:t>
            </a:fld>
            <a:endParaRPr lang="en-US" altLang="en-US"/>
          </a:p>
        </p:txBody>
      </p:sp>
    </p:spTree>
    <p:extLst>
      <p:ext uri="{BB962C8B-B14F-4D97-AF65-F5344CB8AC3E}">
        <p14:creationId xmlns:p14="http://schemas.microsoft.com/office/powerpoint/2010/main" val="1532961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5" name="Rectangle 5"/>
          <p:cNvSpPr>
            <a:spLocks noGrp="1" noChangeArrowheads="1"/>
          </p:cNvSpPr>
          <p:nvPr>
            <p:ph type="sldNum" idx="11"/>
          </p:nvPr>
        </p:nvSpPr>
        <p:spPr>
          <a:ln/>
        </p:spPr>
        <p:txBody>
          <a:bodyPr/>
          <a:lstStyle>
            <a:lvl1pPr>
              <a:defRPr/>
            </a:lvl1pPr>
          </a:lstStyle>
          <a:p>
            <a:pPr>
              <a:defRPr/>
            </a:pPr>
            <a:fld id="{F5A19BB4-C36B-4CA2-ABE0-81344CA5114A}" type="slidenum">
              <a:rPr lang="en-US" altLang="en-US"/>
              <a:pPr>
                <a:defRPr/>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5" name="Rectangle 5"/>
          <p:cNvSpPr>
            <a:spLocks noGrp="1" noChangeArrowheads="1"/>
          </p:cNvSpPr>
          <p:nvPr>
            <p:ph type="sldNum" idx="11"/>
          </p:nvPr>
        </p:nvSpPr>
        <p:spPr>
          <a:ln/>
        </p:spPr>
        <p:txBody>
          <a:bodyPr/>
          <a:lstStyle>
            <a:lvl1pPr>
              <a:defRPr/>
            </a:lvl1pPr>
          </a:lstStyle>
          <a:p>
            <a:pPr>
              <a:defRPr/>
            </a:pPr>
            <a:fld id="{C776A0D8-37CB-4B5D-925B-35D257576F0B}"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974725"/>
            <a:ext cx="2055812" cy="6696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74725"/>
            <a:ext cx="6018213" cy="6696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5" name="Rectangle 5"/>
          <p:cNvSpPr>
            <a:spLocks noGrp="1" noChangeArrowheads="1"/>
          </p:cNvSpPr>
          <p:nvPr>
            <p:ph type="sldNum" idx="11"/>
          </p:nvPr>
        </p:nvSpPr>
        <p:spPr>
          <a:ln/>
        </p:spPr>
        <p:txBody>
          <a:bodyPr/>
          <a:lstStyle>
            <a:lvl1pPr>
              <a:defRPr/>
            </a:lvl1pPr>
          </a:lstStyle>
          <a:p>
            <a:pPr>
              <a:defRPr/>
            </a:pPr>
            <a:fld id="{C5689AE6-1748-4982-845E-00A39C4A3EA4}" type="slidenum">
              <a:rPr lang="en-US" altLang="en-US"/>
              <a:pPr>
                <a:defRPr/>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2286000"/>
            <a:ext cx="1865313" cy="5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474913" y="2286000"/>
            <a:ext cx="1865312" cy="5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5" name="Rectangle 5"/>
          <p:cNvSpPr>
            <a:spLocks noGrp="1" noChangeArrowheads="1"/>
          </p:cNvSpPr>
          <p:nvPr>
            <p:ph type="sldNum" idx="11"/>
          </p:nvPr>
        </p:nvSpPr>
        <p:spPr>
          <a:ln/>
        </p:spPr>
        <p:txBody>
          <a:bodyPr/>
          <a:lstStyle>
            <a:lvl1pPr>
              <a:defRPr/>
            </a:lvl1pPr>
          </a:lstStyle>
          <a:p>
            <a:pPr>
              <a:defRPr/>
            </a:pPr>
            <a:fld id="{C646E750-7191-4D34-BE8B-121C1C890ECB}" type="slidenum">
              <a:rPr lang="en-US" altLang="en-US"/>
              <a:pPr>
                <a:defRPr/>
              </a:pPr>
              <a:t>‹#›</a:t>
            </a:fld>
            <a:endParaRPr lang="en-US"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022350"/>
            <a:ext cx="2055812" cy="66484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22350"/>
            <a:ext cx="6018213" cy="664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6"/>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5" name="Rectangle 7"/>
          <p:cNvSpPr>
            <a:spLocks noGrp="1" noChangeArrowheads="1"/>
          </p:cNvSpPr>
          <p:nvPr>
            <p:ph type="sldNum" idx="11"/>
          </p:nvPr>
        </p:nvSpPr>
        <p:spPr>
          <a:ln/>
        </p:spPr>
        <p:txBody>
          <a:bodyPr/>
          <a:lstStyle>
            <a:lvl1pPr>
              <a:defRPr/>
            </a:lvl1pPr>
          </a:lstStyle>
          <a:p>
            <a:pPr>
              <a:defRPr/>
            </a:pPr>
            <a:fld id="{3668AB4C-F70F-4340-8A05-80A71AA83C64}" type="slidenum">
              <a:rPr lang="en-US" altLang="en-US"/>
              <a:pPr>
                <a:defRPr/>
              </a:pPr>
              <a:t>‹#›</a:t>
            </a:fld>
            <a:endParaRPr lang="en-US"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5" name="Rectangle 7"/>
          <p:cNvSpPr>
            <a:spLocks noGrp="1" noChangeArrowheads="1"/>
          </p:cNvSpPr>
          <p:nvPr>
            <p:ph type="sldNum" idx="11"/>
          </p:nvPr>
        </p:nvSpPr>
        <p:spPr>
          <a:ln/>
        </p:spPr>
        <p:txBody>
          <a:bodyPr/>
          <a:lstStyle>
            <a:lvl1pPr>
              <a:defRPr/>
            </a:lvl1pPr>
          </a:lstStyle>
          <a:p>
            <a:pPr>
              <a:defRPr/>
            </a:pPr>
            <a:fld id="{6253A5EB-8E99-4288-AE4E-02FA9DC6BD93}" type="slidenum">
              <a:rPr lang="en-US" altLang="en-US"/>
              <a:pPr>
                <a:defRPr/>
              </a:pPr>
              <a:t>‹#›</a:t>
            </a:fld>
            <a:endParaRPr lang="en-US"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6"/>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5" name="Rectangle 7"/>
          <p:cNvSpPr>
            <a:spLocks noGrp="1" noChangeArrowheads="1"/>
          </p:cNvSpPr>
          <p:nvPr>
            <p:ph type="sldNum" idx="11"/>
          </p:nvPr>
        </p:nvSpPr>
        <p:spPr>
          <a:ln/>
        </p:spPr>
        <p:txBody>
          <a:bodyPr/>
          <a:lstStyle>
            <a:lvl1pPr>
              <a:defRPr/>
            </a:lvl1pPr>
          </a:lstStyle>
          <a:p>
            <a:pPr>
              <a:defRPr/>
            </a:pPr>
            <a:fld id="{1CD9DC9E-A0D0-4EDA-8DEC-702B082EBAD1}" type="slidenum">
              <a:rPr lang="en-US" altLang="en-US"/>
              <a:pPr>
                <a:defRPr/>
              </a:pPr>
              <a:t>‹#›</a:t>
            </a:fld>
            <a:endParaRPr lang="en-US"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2286000"/>
            <a:ext cx="1865313" cy="5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474913" y="2286000"/>
            <a:ext cx="1865312" cy="5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6" name="Rectangle 7"/>
          <p:cNvSpPr>
            <a:spLocks noGrp="1" noChangeArrowheads="1"/>
          </p:cNvSpPr>
          <p:nvPr>
            <p:ph type="sldNum" idx="11"/>
          </p:nvPr>
        </p:nvSpPr>
        <p:spPr>
          <a:ln/>
        </p:spPr>
        <p:txBody>
          <a:bodyPr/>
          <a:lstStyle>
            <a:lvl1pPr>
              <a:defRPr/>
            </a:lvl1pPr>
          </a:lstStyle>
          <a:p>
            <a:pPr>
              <a:defRPr/>
            </a:pPr>
            <a:fld id="{DD10762E-3B68-407C-9E92-050B2CBB9B10}" type="slidenum">
              <a:rPr lang="en-US" altLang="en-US"/>
              <a:pPr>
                <a:defRPr/>
              </a:pPr>
              <a:t>‹#›</a:t>
            </a:fld>
            <a:endParaRPr lang="en-US"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8" name="Rectangle 7"/>
          <p:cNvSpPr>
            <a:spLocks noGrp="1" noChangeArrowheads="1"/>
          </p:cNvSpPr>
          <p:nvPr>
            <p:ph type="sldNum" idx="11"/>
          </p:nvPr>
        </p:nvSpPr>
        <p:spPr>
          <a:ln/>
        </p:spPr>
        <p:txBody>
          <a:bodyPr/>
          <a:lstStyle>
            <a:lvl1pPr>
              <a:defRPr/>
            </a:lvl1pPr>
          </a:lstStyle>
          <a:p>
            <a:pPr>
              <a:defRPr/>
            </a:pPr>
            <a:fld id="{81ED9A22-D080-461C-A1FE-84635AC0C6FD}" type="slidenum">
              <a:rPr lang="en-US" altLang="en-US"/>
              <a:pPr>
                <a:defRPr/>
              </a:pPr>
              <a:t>‹#›</a:t>
            </a:fld>
            <a:endParaRPr lang="en-US"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4" name="Rectangle 7"/>
          <p:cNvSpPr>
            <a:spLocks noGrp="1" noChangeArrowheads="1"/>
          </p:cNvSpPr>
          <p:nvPr>
            <p:ph type="sldNum" idx="11"/>
          </p:nvPr>
        </p:nvSpPr>
        <p:spPr>
          <a:ln/>
        </p:spPr>
        <p:txBody>
          <a:bodyPr/>
          <a:lstStyle>
            <a:lvl1pPr>
              <a:defRPr/>
            </a:lvl1pPr>
          </a:lstStyle>
          <a:p>
            <a:pPr>
              <a:defRPr/>
            </a:pPr>
            <a:fld id="{8262A63E-F99D-497C-8851-F3A2C06C39AB}" type="slidenum">
              <a:rPr lang="en-US" altLang="en-US"/>
              <a:pPr>
                <a:defRPr/>
              </a:pPr>
              <a:t>‹#›</a:t>
            </a:fld>
            <a:endParaRPr lang="en-US"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3" name="Rectangle 7"/>
          <p:cNvSpPr>
            <a:spLocks noGrp="1" noChangeArrowheads="1"/>
          </p:cNvSpPr>
          <p:nvPr>
            <p:ph type="sldNum" idx="11"/>
          </p:nvPr>
        </p:nvSpPr>
        <p:spPr>
          <a:ln/>
        </p:spPr>
        <p:txBody>
          <a:bodyPr/>
          <a:lstStyle>
            <a:lvl1pPr>
              <a:defRPr/>
            </a:lvl1pPr>
          </a:lstStyle>
          <a:p>
            <a:pPr>
              <a:defRPr/>
            </a:pPr>
            <a:fld id="{3B943205-24D6-496B-8B45-14EC04290BE3}" type="slidenum">
              <a:rPr lang="en-US" altLang="en-US"/>
              <a:pPr>
                <a:defRPr/>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5" name="Rectangle 5"/>
          <p:cNvSpPr>
            <a:spLocks noGrp="1" noChangeArrowheads="1"/>
          </p:cNvSpPr>
          <p:nvPr>
            <p:ph type="sldNum" idx="11"/>
          </p:nvPr>
        </p:nvSpPr>
        <p:spPr>
          <a:ln/>
        </p:spPr>
        <p:txBody>
          <a:bodyPr/>
          <a:lstStyle>
            <a:lvl1pPr>
              <a:defRPr/>
            </a:lvl1pPr>
          </a:lstStyle>
          <a:p>
            <a:pPr>
              <a:defRPr/>
            </a:pPr>
            <a:fld id="{21EDE66D-4397-47BA-8DB6-B77C9E8970C9}" type="slidenum">
              <a:rPr lang="en-US" altLang="en-US"/>
              <a:pPr>
                <a:defRPr/>
              </a:pPr>
              <a:t>‹#›</a:t>
            </a:fld>
            <a:endParaRPr lang="en-US"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6"/>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6" name="Rectangle 7"/>
          <p:cNvSpPr>
            <a:spLocks noGrp="1" noChangeArrowheads="1"/>
          </p:cNvSpPr>
          <p:nvPr>
            <p:ph type="sldNum" idx="11"/>
          </p:nvPr>
        </p:nvSpPr>
        <p:spPr>
          <a:ln/>
        </p:spPr>
        <p:txBody>
          <a:bodyPr/>
          <a:lstStyle>
            <a:lvl1pPr>
              <a:defRPr/>
            </a:lvl1pPr>
          </a:lstStyle>
          <a:p>
            <a:pPr>
              <a:defRPr/>
            </a:pPr>
            <a:fld id="{5B8540FB-9DAC-4149-8C31-93DB3F05DB92}" type="slidenum">
              <a:rPr lang="en-US" altLang="en-US"/>
              <a:pPr>
                <a:defRPr/>
              </a:pPr>
              <a:t>‹#›</a:t>
            </a:fld>
            <a:endParaRPr lang="en-US"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6"/>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6" name="Rectangle 7"/>
          <p:cNvSpPr>
            <a:spLocks noGrp="1" noChangeArrowheads="1"/>
          </p:cNvSpPr>
          <p:nvPr>
            <p:ph type="sldNum" idx="11"/>
          </p:nvPr>
        </p:nvSpPr>
        <p:spPr>
          <a:ln/>
        </p:spPr>
        <p:txBody>
          <a:bodyPr/>
          <a:lstStyle>
            <a:lvl1pPr>
              <a:defRPr/>
            </a:lvl1pPr>
          </a:lstStyle>
          <a:p>
            <a:pPr>
              <a:defRPr/>
            </a:pPr>
            <a:fld id="{77530566-7A4D-40D7-99CD-6D000FBB4340}" type="slidenum">
              <a:rPr lang="en-US" altLang="en-US"/>
              <a:pPr>
                <a:defRPr/>
              </a:pPr>
              <a:t>‹#›</a:t>
            </a:fld>
            <a:endParaRPr lang="en-US"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5" name="Rectangle 7"/>
          <p:cNvSpPr>
            <a:spLocks noGrp="1" noChangeArrowheads="1"/>
          </p:cNvSpPr>
          <p:nvPr>
            <p:ph type="sldNum" idx="11"/>
          </p:nvPr>
        </p:nvSpPr>
        <p:spPr>
          <a:ln/>
        </p:spPr>
        <p:txBody>
          <a:bodyPr/>
          <a:lstStyle>
            <a:lvl1pPr>
              <a:defRPr/>
            </a:lvl1pPr>
          </a:lstStyle>
          <a:p>
            <a:pPr>
              <a:defRPr/>
            </a:pPr>
            <a:fld id="{B8354F2C-0BE2-412D-9617-20A394E0EB6D}" type="slidenum">
              <a:rPr lang="en-US" altLang="en-US"/>
              <a:pPr>
                <a:defRPr/>
              </a:pPr>
              <a:t>‹#›</a:t>
            </a:fld>
            <a:endParaRPr lang="en-US"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022350"/>
            <a:ext cx="2055812" cy="66484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22350"/>
            <a:ext cx="6018213" cy="664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5" name="Rectangle 7"/>
          <p:cNvSpPr>
            <a:spLocks noGrp="1" noChangeArrowheads="1"/>
          </p:cNvSpPr>
          <p:nvPr>
            <p:ph type="sldNum" idx="11"/>
          </p:nvPr>
        </p:nvSpPr>
        <p:spPr>
          <a:ln/>
        </p:spPr>
        <p:txBody>
          <a:bodyPr/>
          <a:lstStyle>
            <a:lvl1pPr>
              <a:defRPr/>
            </a:lvl1pPr>
          </a:lstStyle>
          <a:p>
            <a:pPr>
              <a:defRPr/>
            </a:pPr>
            <a:fld id="{3A2352C9-834C-494D-A4F5-19C26AA9F62C}" type="slidenum">
              <a:rPr lang="en-US" altLang="en-US"/>
              <a:pPr>
                <a:defRPr/>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2286000"/>
            <a:ext cx="1865313" cy="5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474913" y="2286000"/>
            <a:ext cx="1865312" cy="5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6" name="Rectangle 5"/>
          <p:cNvSpPr>
            <a:spLocks noGrp="1" noChangeArrowheads="1"/>
          </p:cNvSpPr>
          <p:nvPr>
            <p:ph type="sldNum" idx="11"/>
          </p:nvPr>
        </p:nvSpPr>
        <p:spPr>
          <a:ln/>
        </p:spPr>
        <p:txBody>
          <a:bodyPr/>
          <a:lstStyle>
            <a:lvl1pPr>
              <a:defRPr/>
            </a:lvl1pPr>
          </a:lstStyle>
          <a:p>
            <a:pPr>
              <a:defRPr/>
            </a:pPr>
            <a:fld id="{BB8F6891-3632-4797-9EA1-8A984EC9D4EE}" type="slidenum">
              <a:rPr lang="en-US" altLang="en-US"/>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8" name="Rectangle 5"/>
          <p:cNvSpPr>
            <a:spLocks noGrp="1" noChangeArrowheads="1"/>
          </p:cNvSpPr>
          <p:nvPr>
            <p:ph type="sldNum" idx="11"/>
          </p:nvPr>
        </p:nvSpPr>
        <p:spPr>
          <a:ln/>
        </p:spPr>
        <p:txBody>
          <a:bodyPr/>
          <a:lstStyle>
            <a:lvl1pPr>
              <a:defRPr/>
            </a:lvl1pPr>
          </a:lstStyle>
          <a:p>
            <a:pPr>
              <a:defRPr/>
            </a:pPr>
            <a:fld id="{6170E327-FD51-4C60-BA97-6144B9F5061C}" type="slidenum">
              <a:rPr lang="en-US" altLang="en-US"/>
              <a:pPr>
                <a:defRPr/>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4" name="Rectangle 5"/>
          <p:cNvSpPr>
            <a:spLocks noGrp="1" noChangeArrowheads="1"/>
          </p:cNvSpPr>
          <p:nvPr>
            <p:ph type="sldNum" idx="11"/>
          </p:nvPr>
        </p:nvSpPr>
        <p:spPr>
          <a:ln/>
        </p:spPr>
        <p:txBody>
          <a:bodyPr/>
          <a:lstStyle>
            <a:lvl1pPr>
              <a:defRPr/>
            </a:lvl1pPr>
          </a:lstStyle>
          <a:p>
            <a:pPr>
              <a:defRPr/>
            </a:pPr>
            <a:fld id="{C46CDB68-0860-44AC-A45A-2AB55BDDDBED}" type="slidenum">
              <a:rPr lang="en-US" altLang="en-US"/>
              <a:pPr>
                <a:defRPr/>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3" name="Rectangle 5"/>
          <p:cNvSpPr>
            <a:spLocks noGrp="1" noChangeArrowheads="1"/>
          </p:cNvSpPr>
          <p:nvPr>
            <p:ph type="sldNum" idx="11"/>
          </p:nvPr>
        </p:nvSpPr>
        <p:spPr>
          <a:ln/>
        </p:spPr>
        <p:txBody>
          <a:bodyPr/>
          <a:lstStyle>
            <a:lvl1pPr>
              <a:defRPr/>
            </a:lvl1pPr>
          </a:lstStyle>
          <a:p>
            <a:pPr>
              <a:defRPr/>
            </a:pPr>
            <a:fld id="{D091C913-51B7-454C-9963-27A4E0E97B45}" type="slidenum">
              <a:rPr lang="en-US" altLang="en-US"/>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6" name="Rectangle 5"/>
          <p:cNvSpPr>
            <a:spLocks noGrp="1" noChangeArrowheads="1"/>
          </p:cNvSpPr>
          <p:nvPr>
            <p:ph type="sldNum" idx="11"/>
          </p:nvPr>
        </p:nvSpPr>
        <p:spPr>
          <a:ln/>
        </p:spPr>
        <p:txBody>
          <a:bodyPr/>
          <a:lstStyle>
            <a:lvl1pPr>
              <a:defRPr/>
            </a:lvl1pPr>
          </a:lstStyle>
          <a:p>
            <a:pPr>
              <a:defRPr/>
            </a:pPr>
            <a:fld id="{C584E77E-E06F-44F2-8C80-A9593CEA0E46}"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6" name="Rectangle 5"/>
          <p:cNvSpPr>
            <a:spLocks noGrp="1" noChangeArrowheads="1"/>
          </p:cNvSpPr>
          <p:nvPr>
            <p:ph type="sldNum" idx="11"/>
          </p:nvPr>
        </p:nvSpPr>
        <p:spPr>
          <a:ln/>
        </p:spPr>
        <p:txBody>
          <a:bodyPr/>
          <a:lstStyle>
            <a:lvl1pPr>
              <a:defRPr/>
            </a:lvl1pPr>
          </a:lstStyle>
          <a:p>
            <a:pPr>
              <a:defRPr/>
            </a:pPr>
            <a:fld id="{3C6007DF-76B3-4F45-AB80-2E3440C8F412}" type="slidenum">
              <a:rPr lang="en-US" altLang="en-US"/>
              <a:pPr>
                <a:defRPr/>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4" Type="http://schemas.openxmlformats.org/officeDocument/2006/relationships/image" Target="../media/image3.png"/><Relationship Id="rId15"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1" descr="watsonhealth-inline-color-pos.png"/>
          <p:cNvPicPr>
            <a:picLocks noChangeAspect="1" noChangeArrowheads="1"/>
          </p:cNvPicPr>
          <p:nvPr/>
        </p:nvPicPr>
        <p:blipFill>
          <a:blip r:embed="rId13" cstate="print"/>
          <a:srcRect/>
          <a:stretch>
            <a:fillRect/>
          </a:stretch>
        </p:blipFill>
        <p:spPr bwMode="auto">
          <a:xfrm>
            <a:off x="457200" y="457200"/>
            <a:ext cx="1981200" cy="173038"/>
          </a:xfrm>
          <a:prstGeom prst="rect">
            <a:avLst/>
          </a:prstGeom>
          <a:noFill/>
          <a:ln w="21600">
            <a:noFill/>
            <a:round/>
            <a:headEnd/>
            <a:tailEnd/>
          </a:ln>
        </p:spPr>
      </p:pic>
      <p:sp>
        <p:nvSpPr>
          <p:cNvPr id="1027" name="Rectangle 2"/>
          <p:cNvSpPr>
            <a:spLocks noGrp="1" noChangeArrowheads="1"/>
          </p:cNvSpPr>
          <p:nvPr>
            <p:ph type="title"/>
          </p:nvPr>
        </p:nvSpPr>
        <p:spPr bwMode="auto">
          <a:xfrm>
            <a:off x="457200" y="974725"/>
            <a:ext cx="8226425" cy="519113"/>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1028" name="Rectangle 3"/>
          <p:cNvSpPr>
            <a:spLocks noGrp="1" noChangeArrowheads="1"/>
          </p:cNvSpPr>
          <p:nvPr>
            <p:ph type="body" idx="1"/>
          </p:nvPr>
        </p:nvSpPr>
        <p:spPr bwMode="auto">
          <a:xfrm>
            <a:off x="457200" y="2286000"/>
            <a:ext cx="3883025" cy="5384800"/>
          </a:xfrm>
          <a:prstGeom prst="rect">
            <a:avLst/>
          </a:prstGeom>
          <a:noFill/>
          <a:ln w="9525">
            <a:noFill/>
            <a:round/>
            <a:headEnd/>
            <a:tailEnd/>
          </a:ln>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4"/>
          <p:cNvSpPr>
            <a:spLocks noGrp="1" noChangeArrowheads="1"/>
          </p:cNvSpPr>
          <p:nvPr>
            <p:ph type="ftr"/>
          </p:nvPr>
        </p:nvSpPr>
        <p:spPr bwMode="auto">
          <a:xfrm>
            <a:off x="457200" y="6324600"/>
            <a:ext cx="7312025" cy="225425"/>
          </a:xfrm>
          <a:prstGeom prst="rect">
            <a:avLst/>
          </a:prstGeom>
          <a:noFill/>
          <a:ln>
            <a:noFill/>
          </a:ln>
          <a:effectLst/>
          <a:extLst/>
        </p:spPr>
        <p:txBody>
          <a:bodyPr vert="horz" wrap="square" lIns="0" tIns="0" rIns="0" bIns="0" numCol="1" anchor="t" anchorCtr="0" compatLnSpc="1">
            <a:prstTxWarp prst="textNoShape">
              <a:avLst/>
            </a:prstTxWarp>
          </a:bodyPr>
          <a:lstStyle>
            <a:lvl1pPr eaLnBrk="1" hangingPunct="1">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1100">
                <a:latin typeface="Arial" panose="020B0604020202020204" pitchFamily="34" charset="0"/>
                <a:ea typeface="ヒラギノ角ゴ Pro W3" charset="0"/>
                <a:cs typeface="ヒラギノ角ゴ Pro W3" charset="0"/>
              </a:defRPr>
            </a:lvl1pPr>
          </a:lstStyle>
          <a:p>
            <a:pPr>
              <a:defRPr/>
            </a:pPr>
            <a:r>
              <a:rPr lang="en-US" altLang="en-US"/>
              <a:t>© 2014 International Business Machines Corporation			Health and Social Programs</a:t>
            </a:r>
          </a:p>
        </p:txBody>
      </p:sp>
      <p:sp>
        <p:nvSpPr>
          <p:cNvPr id="1029" name="Rectangle 5"/>
          <p:cNvSpPr>
            <a:spLocks noGrp="1" noChangeArrowheads="1"/>
          </p:cNvSpPr>
          <p:nvPr>
            <p:ph type="sldNum"/>
          </p:nvPr>
        </p:nvSpPr>
        <p:spPr bwMode="auto">
          <a:xfrm>
            <a:off x="8229600" y="6324600"/>
            <a:ext cx="454025" cy="225425"/>
          </a:xfrm>
          <a:prstGeom prst="rect">
            <a:avLst/>
          </a:prstGeom>
          <a:noFill/>
          <a:ln>
            <a:noFill/>
          </a:ln>
          <a:effectLst/>
          <a:extLst/>
        </p:spPr>
        <p:txBody>
          <a:bodyPr vert="horz" wrap="square" lIns="0" tIns="0" rIns="0" bIns="0" numCol="1" anchor="t" anchorCtr="0" compatLnSpc="1">
            <a:prstTxWarp prst="textNoShape">
              <a:avLst/>
            </a:prstTxWarp>
          </a:bodyPr>
          <a:lstStyle>
            <a:lvl1pPr algn="r" eaLnBrk="1" hangingPunct="1">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100"/>
            </a:lvl1pPr>
          </a:lstStyle>
          <a:p>
            <a:pPr>
              <a:defRPr/>
            </a:pPr>
            <a:fld id="{8FFE1953-3FC2-4859-BDF7-5471D1737166}" type="slidenum">
              <a:rPr lang="en-US" altLang="en-US"/>
              <a:pPr>
                <a:defRPr/>
              </a:pPr>
              <a:t>‹#›</a:t>
            </a:fld>
            <a:endParaRPr lang="en-US" altLang="en-US"/>
          </a:p>
        </p:txBody>
      </p:sp>
      <p:sp>
        <p:nvSpPr>
          <p:cNvPr id="1031" name="Line 6"/>
          <p:cNvSpPr>
            <a:spLocks noChangeShapeType="1"/>
          </p:cNvSpPr>
          <p:nvPr/>
        </p:nvSpPr>
        <p:spPr bwMode="auto">
          <a:xfrm>
            <a:off x="457200" y="838200"/>
            <a:ext cx="8305800" cy="1588"/>
          </a:xfrm>
          <a:prstGeom prst="line">
            <a:avLst/>
          </a:prstGeom>
          <a:noFill/>
          <a:ln w="9360">
            <a:solidFill>
              <a:srgbClr val="004266"/>
            </a:solidFill>
            <a:miter lim="800000"/>
            <a:headEnd/>
            <a:tailEnd/>
          </a:ln>
          <a:effectLst/>
        </p:spPr>
        <p:txBody>
          <a:bodyPr/>
          <a:lstStyle/>
          <a:p>
            <a:pPr>
              <a:defRPr/>
            </a:pPr>
            <a:endParaRPr lang="en-US"/>
          </a:p>
        </p:txBody>
      </p:sp>
      <p:pic>
        <p:nvPicPr>
          <p:cNvPr id="1032" name="Picture 7" descr="IBM_logo_green"/>
          <p:cNvPicPr>
            <a:picLocks noChangeAspect="1" noChangeArrowheads="1"/>
          </p:cNvPicPr>
          <p:nvPr/>
        </p:nvPicPr>
        <p:blipFill>
          <a:blip r:embed="rId14" cstate="print"/>
          <a:srcRect/>
          <a:stretch>
            <a:fillRect/>
          </a:stretch>
        </p:blipFill>
        <p:spPr bwMode="auto">
          <a:xfrm>
            <a:off x="8296275" y="419100"/>
            <a:ext cx="466725" cy="190500"/>
          </a:xfrm>
          <a:prstGeom prst="rect">
            <a:avLst/>
          </a:prstGeom>
          <a:noFill/>
          <a:ln w="21600">
            <a:noFill/>
            <a:round/>
            <a:headEnd/>
            <a:tailEnd/>
          </a:ln>
        </p:spPr>
      </p:pic>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dt="0"/>
  <p:txStyles>
    <p:titleStyle>
      <a:lvl1pPr algn="l" defTabSz="457200" rtl="0" eaLnBrk="0" fontAlgn="base" hangingPunct="0">
        <a:spcBef>
          <a:spcPct val="0"/>
        </a:spcBef>
        <a:spcAft>
          <a:spcPct val="0"/>
        </a:spcAft>
        <a:buClr>
          <a:srgbClr val="000000"/>
        </a:buClr>
        <a:buSzPct val="100000"/>
        <a:buFont typeface="Times New Roman" pitchFamily="16" charset="0"/>
        <a:defRPr sz="2800" b="1" kern="1200">
          <a:solidFill>
            <a:srgbClr val="004266"/>
          </a:solidFill>
          <a:latin typeface="+mj-lt"/>
          <a:ea typeface="+mj-ea"/>
          <a:cs typeface="+mj-cs"/>
        </a:defRPr>
      </a:lvl1pPr>
      <a:lvl2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2pPr>
      <a:lvl3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3pPr>
      <a:lvl4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4pPr>
      <a:lvl5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5pPr>
      <a:lvl6pPr marL="25146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6pPr>
      <a:lvl7pPr marL="29718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7pPr>
      <a:lvl8pPr marL="34290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8pPr>
      <a:lvl9pPr marL="38862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9pPr>
    </p:titleStyle>
    <p:bodyStyle>
      <a:lvl1pPr marL="2286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1pPr>
      <a:lvl2pPr marL="739775" indent="-3937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2pPr>
      <a:lvl3pPr marL="11430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3pPr>
      <a:lvl4pPr marL="16002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4pPr>
      <a:lvl5pPr marL="20574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50" name="Picture 1" descr="watsonhealth-inline-color-pos.png"/>
          <p:cNvPicPr>
            <a:picLocks noChangeAspect="1" noChangeArrowheads="1"/>
          </p:cNvPicPr>
          <p:nvPr/>
        </p:nvPicPr>
        <p:blipFill>
          <a:blip r:embed="rId13" cstate="print"/>
          <a:srcRect/>
          <a:stretch>
            <a:fillRect/>
          </a:stretch>
        </p:blipFill>
        <p:spPr bwMode="auto">
          <a:xfrm>
            <a:off x="457200" y="609600"/>
            <a:ext cx="2819400" cy="246063"/>
          </a:xfrm>
          <a:prstGeom prst="rect">
            <a:avLst/>
          </a:prstGeom>
          <a:noFill/>
          <a:ln w="21600">
            <a:noFill/>
            <a:round/>
            <a:headEnd/>
            <a:tailEnd/>
          </a:ln>
        </p:spPr>
      </p:pic>
      <p:pic>
        <p:nvPicPr>
          <p:cNvPr id="2051" name="Picture 2" descr="Internal_logo_standard.png"/>
          <p:cNvPicPr>
            <a:picLocks noChangeAspect="1" noChangeArrowheads="1"/>
          </p:cNvPicPr>
          <p:nvPr/>
        </p:nvPicPr>
        <p:blipFill>
          <a:blip r:embed="rId14" cstate="print"/>
          <a:srcRect t="12042" r="44704" b="3400"/>
          <a:stretch>
            <a:fillRect/>
          </a:stretch>
        </p:blipFill>
        <p:spPr bwMode="auto">
          <a:xfrm>
            <a:off x="4648200" y="0"/>
            <a:ext cx="4533900" cy="6858000"/>
          </a:xfrm>
          <a:prstGeom prst="rect">
            <a:avLst/>
          </a:prstGeom>
          <a:noFill/>
          <a:ln w="21600">
            <a:noFill/>
            <a:round/>
            <a:headEnd/>
            <a:tailEnd/>
          </a:ln>
        </p:spPr>
      </p:pic>
      <p:pic>
        <p:nvPicPr>
          <p:cNvPr id="2052" name="Picture 3" descr="IBM_logo_green"/>
          <p:cNvPicPr>
            <a:picLocks noChangeAspect="1" noChangeArrowheads="1"/>
          </p:cNvPicPr>
          <p:nvPr/>
        </p:nvPicPr>
        <p:blipFill>
          <a:blip r:embed="rId15" cstate="print"/>
          <a:srcRect/>
          <a:stretch>
            <a:fillRect/>
          </a:stretch>
        </p:blipFill>
        <p:spPr bwMode="auto">
          <a:xfrm>
            <a:off x="457200" y="6151563"/>
            <a:ext cx="612775" cy="249237"/>
          </a:xfrm>
          <a:prstGeom prst="rect">
            <a:avLst/>
          </a:prstGeom>
          <a:noFill/>
          <a:ln w="21600">
            <a:noFill/>
            <a:round/>
            <a:headEnd/>
            <a:tailEnd/>
          </a:ln>
        </p:spPr>
      </p:pic>
      <p:sp>
        <p:nvSpPr>
          <p:cNvPr id="2053" name="Rectangle 4"/>
          <p:cNvSpPr>
            <a:spLocks noGrp="1" noChangeArrowheads="1"/>
          </p:cNvSpPr>
          <p:nvPr>
            <p:ph type="title"/>
          </p:nvPr>
        </p:nvSpPr>
        <p:spPr bwMode="auto">
          <a:xfrm>
            <a:off x="457200" y="1022350"/>
            <a:ext cx="8226425" cy="425450"/>
          </a:xfrm>
          <a:prstGeom prst="rect">
            <a:avLst/>
          </a:prstGeom>
          <a:noFill/>
          <a:ln w="9525">
            <a:noFill/>
            <a:round/>
            <a:headEnd/>
            <a:tailEnd/>
          </a:ln>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2054" name="Rectangle 5"/>
          <p:cNvSpPr>
            <a:spLocks noGrp="1" noChangeArrowheads="1"/>
          </p:cNvSpPr>
          <p:nvPr>
            <p:ph type="body" idx="1"/>
          </p:nvPr>
        </p:nvSpPr>
        <p:spPr bwMode="auto">
          <a:xfrm>
            <a:off x="457200" y="2286000"/>
            <a:ext cx="3883025" cy="5384800"/>
          </a:xfrm>
          <a:prstGeom prst="rect">
            <a:avLst/>
          </a:prstGeom>
          <a:noFill/>
          <a:ln w="9525">
            <a:noFill/>
            <a:round/>
            <a:headEnd/>
            <a:tailEnd/>
          </a:ln>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457200" rtl="0" eaLnBrk="0" fontAlgn="base" hangingPunct="0">
        <a:spcBef>
          <a:spcPct val="0"/>
        </a:spcBef>
        <a:spcAft>
          <a:spcPct val="0"/>
        </a:spcAft>
        <a:buClr>
          <a:srgbClr val="000000"/>
        </a:buClr>
        <a:buSzPct val="100000"/>
        <a:buFont typeface="Times New Roman" pitchFamily="16" charset="0"/>
        <a:defRPr sz="2800" b="1" kern="1200">
          <a:solidFill>
            <a:srgbClr val="004266"/>
          </a:solidFill>
          <a:latin typeface="+mj-lt"/>
          <a:ea typeface="+mj-ea"/>
          <a:cs typeface="+mj-cs"/>
        </a:defRPr>
      </a:lvl1pPr>
      <a:lvl2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2pPr>
      <a:lvl3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3pPr>
      <a:lvl4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4pPr>
      <a:lvl5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5pPr>
      <a:lvl6pPr marL="25146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6pPr>
      <a:lvl7pPr marL="29718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7pPr>
      <a:lvl8pPr marL="34290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8pPr>
      <a:lvl9pPr marL="38862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9pPr>
    </p:titleStyle>
    <p:bodyStyle>
      <a:lvl1pPr marL="2286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1pPr>
      <a:lvl2pPr marL="739775" indent="-3937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2pPr>
      <a:lvl3pPr marL="11430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3pPr>
      <a:lvl4pPr marL="16002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4pPr>
      <a:lvl5pPr marL="20574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074" name="Picture 1" descr="watsonhealth-inline-color-pos.png"/>
          <p:cNvPicPr>
            <a:picLocks noChangeAspect="1" noChangeArrowheads="1"/>
          </p:cNvPicPr>
          <p:nvPr/>
        </p:nvPicPr>
        <p:blipFill>
          <a:blip r:embed="rId13" cstate="print"/>
          <a:srcRect/>
          <a:stretch>
            <a:fillRect/>
          </a:stretch>
        </p:blipFill>
        <p:spPr bwMode="auto">
          <a:xfrm>
            <a:off x="457200" y="457200"/>
            <a:ext cx="1981200" cy="173038"/>
          </a:xfrm>
          <a:prstGeom prst="rect">
            <a:avLst/>
          </a:prstGeom>
          <a:noFill/>
          <a:ln w="21600">
            <a:noFill/>
            <a:round/>
            <a:headEnd/>
            <a:tailEnd/>
          </a:ln>
        </p:spPr>
      </p:pic>
      <p:sp>
        <p:nvSpPr>
          <p:cNvPr id="3075" name="Line 2"/>
          <p:cNvSpPr>
            <a:spLocks noChangeShapeType="1"/>
          </p:cNvSpPr>
          <p:nvPr/>
        </p:nvSpPr>
        <p:spPr bwMode="auto">
          <a:xfrm>
            <a:off x="457200" y="838200"/>
            <a:ext cx="8305800" cy="1588"/>
          </a:xfrm>
          <a:prstGeom prst="line">
            <a:avLst/>
          </a:prstGeom>
          <a:noFill/>
          <a:ln w="9360">
            <a:solidFill>
              <a:srgbClr val="004266"/>
            </a:solidFill>
            <a:miter lim="800000"/>
            <a:headEnd/>
            <a:tailEnd/>
          </a:ln>
          <a:effectLst/>
        </p:spPr>
        <p:txBody>
          <a:bodyPr/>
          <a:lstStyle/>
          <a:p>
            <a:pPr>
              <a:defRPr/>
            </a:pPr>
            <a:endParaRPr lang="en-US"/>
          </a:p>
        </p:txBody>
      </p:sp>
      <p:pic>
        <p:nvPicPr>
          <p:cNvPr id="3076" name="Picture 3" descr="IBM_logo_green"/>
          <p:cNvPicPr>
            <a:picLocks noChangeAspect="1" noChangeArrowheads="1"/>
          </p:cNvPicPr>
          <p:nvPr/>
        </p:nvPicPr>
        <p:blipFill>
          <a:blip r:embed="rId14" cstate="print"/>
          <a:srcRect/>
          <a:stretch>
            <a:fillRect/>
          </a:stretch>
        </p:blipFill>
        <p:spPr bwMode="auto">
          <a:xfrm>
            <a:off x="8296275" y="419100"/>
            <a:ext cx="466725" cy="190500"/>
          </a:xfrm>
          <a:prstGeom prst="rect">
            <a:avLst/>
          </a:prstGeom>
          <a:noFill/>
          <a:ln w="21600">
            <a:noFill/>
            <a:round/>
            <a:headEnd/>
            <a:tailEnd/>
          </a:ln>
        </p:spPr>
      </p:pic>
      <p:sp>
        <p:nvSpPr>
          <p:cNvPr id="3077" name="Rectangle 4"/>
          <p:cNvSpPr>
            <a:spLocks noGrp="1" noChangeArrowheads="1"/>
          </p:cNvSpPr>
          <p:nvPr>
            <p:ph type="title"/>
          </p:nvPr>
        </p:nvSpPr>
        <p:spPr bwMode="auto">
          <a:xfrm>
            <a:off x="457200" y="1022350"/>
            <a:ext cx="8226425" cy="425450"/>
          </a:xfrm>
          <a:prstGeom prst="rect">
            <a:avLst/>
          </a:prstGeom>
          <a:noFill/>
          <a:ln w="9525">
            <a:noFill/>
            <a:round/>
            <a:headEnd/>
            <a:tailEnd/>
          </a:ln>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3078" name="Rectangle 5"/>
          <p:cNvSpPr>
            <a:spLocks noGrp="1" noChangeArrowheads="1"/>
          </p:cNvSpPr>
          <p:nvPr>
            <p:ph type="body" idx="1"/>
          </p:nvPr>
        </p:nvSpPr>
        <p:spPr bwMode="auto">
          <a:xfrm>
            <a:off x="457200" y="2286000"/>
            <a:ext cx="3883025" cy="5384800"/>
          </a:xfrm>
          <a:prstGeom prst="rect">
            <a:avLst/>
          </a:prstGeom>
          <a:noFill/>
          <a:ln w="9525">
            <a:noFill/>
            <a:round/>
            <a:headEnd/>
            <a:tailEnd/>
          </a:ln>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6"/>
          <p:cNvSpPr>
            <a:spLocks noGrp="1" noChangeArrowheads="1"/>
          </p:cNvSpPr>
          <p:nvPr>
            <p:ph type="ftr"/>
          </p:nvPr>
        </p:nvSpPr>
        <p:spPr bwMode="auto">
          <a:xfrm>
            <a:off x="457200" y="6324600"/>
            <a:ext cx="7312025" cy="225425"/>
          </a:xfrm>
          <a:prstGeom prst="rect">
            <a:avLst/>
          </a:prstGeom>
          <a:noFill/>
          <a:ln>
            <a:noFill/>
          </a:ln>
          <a:effectLst/>
          <a:extLst/>
        </p:spPr>
        <p:txBody>
          <a:bodyPr vert="horz" wrap="square" lIns="0" tIns="0" rIns="0" bIns="0" numCol="1" anchor="t" anchorCtr="0" compatLnSpc="1">
            <a:prstTxWarp prst="textNoShape">
              <a:avLst/>
            </a:prstTxWarp>
          </a:bodyPr>
          <a:lstStyle>
            <a:lvl1pPr eaLnBrk="1" hangingPunct="1">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1100">
                <a:latin typeface="Arial" panose="020B0604020202020204" pitchFamily="34" charset="0"/>
                <a:ea typeface="Lucida Sans Unicode" panose="020B0602030504020204" pitchFamily="34" charset="0"/>
                <a:cs typeface="Lucida Sans Unicode" panose="020B0602030504020204" pitchFamily="34" charset="0"/>
              </a:defRPr>
            </a:lvl1pPr>
          </a:lstStyle>
          <a:p>
            <a:pPr>
              <a:defRPr/>
            </a:pPr>
            <a:r>
              <a:rPr lang="en-US" altLang="en-US"/>
              <a:t>© 2014 International Business Machines Corporation			Health and Social Programs</a:t>
            </a:r>
          </a:p>
        </p:txBody>
      </p:sp>
      <p:sp>
        <p:nvSpPr>
          <p:cNvPr id="3079" name="Rectangle 7"/>
          <p:cNvSpPr>
            <a:spLocks noGrp="1" noChangeArrowheads="1"/>
          </p:cNvSpPr>
          <p:nvPr>
            <p:ph type="sldNum"/>
          </p:nvPr>
        </p:nvSpPr>
        <p:spPr bwMode="auto">
          <a:xfrm>
            <a:off x="8305800" y="6324600"/>
            <a:ext cx="377825" cy="225425"/>
          </a:xfrm>
          <a:prstGeom prst="rect">
            <a:avLst/>
          </a:prstGeom>
          <a:noFill/>
          <a:ln>
            <a:noFill/>
          </a:ln>
          <a:effectLst/>
          <a:extLst/>
        </p:spPr>
        <p:txBody>
          <a:bodyPr vert="horz" wrap="square" lIns="0" tIns="0" rIns="0" bIns="0" numCol="1" anchor="t" anchorCtr="0" compatLnSpc="1">
            <a:prstTxWarp prst="textNoShape">
              <a:avLst/>
            </a:prstTxWarp>
          </a:bodyPr>
          <a:lstStyle>
            <a:lvl1pPr algn="r" eaLnBrk="1" hangingPunct="1">
              <a:buSzPct val="100000"/>
              <a:defRPr sz="1100"/>
            </a:lvl1pPr>
          </a:lstStyle>
          <a:p>
            <a:pPr>
              <a:defRPr/>
            </a:pPr>
            <a:fld id="{4BF6ED9F-EBEB-449D-BEF2-BB82814280B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defTabSz="457200" rtl="0" eaLnBrk="0" fontAlgn="base" hangingPunct="0">
        <a:spcBef>
          <a:spcPct val="0"/>
        </a:spcBef>
        <a:spcAft>
          <a:spcPct val="0"/>
        </a:spcAft>
        <a:buClr>
          <a:srgbClr val="000000"/>
        </a:buClr>
        <a:buSzPct val="100000"/>
        <a:buFont typeface="Times New Roman" pitchFamily="16" charset="0"/>
        <a:defRPr sz="2800" b="1" kern="1200">
          <a:solidFill>
            <a:srgbClr val="004266"/>
          </a:solidFill>
          <a:latin typeface="+mj-lt"/>
          <a:ea typeface="+mj-ea"/>
          <a:cs typeface="+mj-cs"/>
        </a:defRPr>
      </a:lvl1pPr>
      <a:lvl2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2pPr>
      <a:lvl3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3pPr>
      <a:lvl4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4pPr>
      <a:lvl5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5pPr>
      <a:lvl6pPr marL="25146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6pPr>
      <a:lvl7pPr marL="29718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7pPr>
      <a:lvl8pPr marL="34290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8pPr>
      <a:lvl9pPr marL="38862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9pPr>
    </p:titleStyle>
    <p:bodyStyle>
      <a:lvl1pPr marL="2286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1pPr>
      <a:lvl2pPr marL="739775" indent="-3937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2pPr>
      <a:lvl3pPr marL="11430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3pPr>
      <a:lvl4pPr marL="16002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4pPr>
      <a:lvl5pPr marL="20574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hyperlink" Target="https://developer.ibm.com/code/patterns/analyze-sms-messages-with-watson-knowledge-studi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
          <p:cNvSpPr txBox="1">
            <a:spLocks noChangeArrowheads="1"/>
          </p:cNvSpPr>
          <p:nvPr/>
        </p:nvSpPr>
        <p:spPr bwMode="auto">
          <a:xfrm>
            <a:off x="457200" y="2130425"/>
            <a:ext cx="5105400" cy="1450975"/>
          </a:xfrm>
          <a:prstGeom prst="rect">
            <a:avLst/>
          </a:prstGeom>
          <a:noFill/>
          <a:ln w="21600">
            <a:noFill/>
            <a:round/>
            <a:headEnd/>
            <a:tailEnd/>
          </a:ln>
        </p:spPr>
        <p:txBody>
          <a:bodyPr lIns="0" tIns="0" rIns="0" bIns="0" anchor="b"/>
          <a:lstStyle/>
          <a:p>
            <a:pPr eaLnBrk="1" hangingPunct="1">
              <a:lnSpc>
                <a:spcPct val="90000"/>
              </a:lnSpc>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800" b="1" dirty="0" smtClean="0"/>
              <a:t>SMS  Analysis</a:t>
            </a:r>
          </a:p>
          <a:p>
            <a:pPr eaLnBrk="1" hangingPunct="1">
              <a:lnSpc>
                <a:spcPct val="90000"/>
              </a:lnSpc>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800" b="1" dirty="0" smtClean="0"/>
              <a:t>Supervised-machine-learning-without-coding</a:t>
            </a:r>
            <a:endParaRPr lang="en-US" altLang="en-US" sz="2800" b="1" dirty="0"/>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pic>
        <p:nvPicPr>
          <p:cNvPr id="3" name="Picture 2"/>
          <p:cNvPicPr>
            <a:picLocks noChangeAspect="1"/>
          </p:cNvPicPr>
          <p:nvPr/>
        </p:nvPicPr>
        <p:blipFill>
          <a:blip r:embed="rId2"/>
          <a:stretch>
            <a:fillRect/>
          </a:stretch>
        </p:blipFill>
        <p:spPr>
          <a:xfrm>
            <a:off x="1219200" y="1452265"/>
            <a:ext cx="7023100" cy="4127500"/>
          </a:xfrm>
          <a:prstGeom prst="rect">
            <a:avLst/>
          </a:prstGeom>
        </p:spPr>
      </p:pic>
      <p:sp>
        <p:nvSpPr>
          <p:cNvPr id="4" name="TextBox 3"/>
          <p:cNvSpPr txBox="1"/>
          <p:nvPr/>
        </p:nvSpPr>
        <p:spPr>
          <a:xfrm>
            <a:off x="457200" y="990600"/>
            <a:ext cx="3200400" cy="461665"/>
          </a:xfrm>
          <a:prstGeom prst="rect">
            <a:avLst/>
          </a:prstGeom>
          <a:noFill/>
        </p:spPr>
        <p:txBody>
          <a:bodyPr wrap="square" rtlCol="0">
            <a:spAutoFit/>
          </a:bodyPr>
          <a:lstStyle/>
          <a:p>
            <a:r>
              <a:rPr lang="en-US" smtClean="0"/>
              <a:t>Technical Architecture</a:t>
            </a:r>
            <a:endParaRPr lang="en-US"/>
          </a:p>
        </p:txBody>
      </p:sp>
    </p:spTree>
    <p:extLst>
      <p:ext uri="{BB962C8B-B14F-4D97-AF65-F5344CB8AC3E}">
        <p14:creationId xmlns:p14="http://schemas.microsoft.com/office/powerpoint/2010/main" val="12095225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3" name="Rectangle 2"/>
          <p:cNvSpPr/>
          <p:nvPr/>
        </p:nvSpPr>
        <p:spPr>
          <a:xfrm>
            <a:off x="441325" y="1295400"/>
            <a:ext cx="7315200" cy="3046988"/>
          </a:xfrm>
          <a:prstGeom prst="rect">
            <a:avLst/>
          </a:prstGeom>
        </p:spPr>
        <p:txBody>
          <a:bodyPr wrap="square">
            <a:spAutoFit/>
          </a:bodyPr>
          <a:lstStyle/>
          <a:p>
            <a:r>
              <a:rPr lang="en-US" b="1" dirty="0"/>
              <a:t>Features</a:t>
            </a:r>
          </a:p>
          <a:p>
            <a:pPr>
              <a:buFont typeface="+mj-lt"/>
              <a:buAutoNum type="arabicPeriod"/>
            </a:pPr>
            <a:r>
              <a:rPr lang="en-US" dirty="0"/>
              <a:t>User can </a:t>
            </a:r>
            <a:r>
              <a:rPr lang="en-US" dirty="0" smtClean="0"/>
              <a:t>feed </a:t>
            </a:r>
            <a:r>
              <a:rPr lang="en-US" dirty="0" err="1" smtClean="0"/>
              <a:t>sms</a:t>
            </a:r>
            <a:r>
              <a:rPr lang="en-US" dirty="0" smtClean="0"/>
              <a:t> to NLU which has machine learning model deployed in it.</a:t>
            </a:r>
            <a:endParaRPr lang="en-US" dirty="0"/>
          </a:p>
          <a:p>
            <a:pPr>
              <a:buFont typeface="+mj-lt"/>
              <a:buAutoNum type="arabicPeriod"/>
            </a:pPr>
            <a:r>
              <a:rPr lang="en-US" dirty="0" smtClean="0"/>
              <a:t>The NLU analyzes the </a:t>
            </a:r>
            <a:r>
              <a:rPr lang="en-US" dirty="0" err="1" smtClean="0"/>
              <a:t>sms</a:t>
            </a:r>
            <a:r>
              <a:rPr lang="en-US" dirty="0" smtClean="0"/>
              <a:t> and extracts the domain specific entities.</a:t>
            </a:r>
          </a:p>
          <a:p>
            <a:pPr>
              <a:buFont typeface="+mj-lt"/>
              <a:buAutoNum type="arabicPeriod"/>
            </a:pPr>
            <a:r>
              <a:rPr lang="en-US" dirty="0" smtClean="0"/>
              <a:t>The extracted entities will provide info like what is the offer, who is providing offer and offer valid date etc.</a:t>
            </a:r>
            <a:endParaRPr lang="en-US" dirty="0"/>
          </a:p>
        </p:txBody>
      </p:sp>
    </p:spTree>
    <p:extLst>
      <p:ext uri="{BB962C8B-B14F-4D97-AF65-F5344CB8AC3E}">
        <p14:creationId xmlns:p14="http://schemas.microsoft.com/office/powerpoint/2010/main" val="3574036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3" name="Rectangle 2"/>
          <p:cNvSpPr/>
          <p:nvPr/>
        </p:nvSpPr>
        <p:spPr>
          <a:xfrm>
            <a:off x="762000" y="2459504"/>
            <a:ext cx="6858000" cy="1200329"/>
          </a:xfrm>
          <a:prstGeom prst="rect">
            <a:avLst/>
          </a:prstGeom>
        </p:spPr>
        <p:txBody>
          <a:bodyPr wrap="square">
            <a:spAutoFit/>
          </a:bodyPr>
          <a:lstStyle/>
          <a:p>
            <a:r>
              <a:rPr lang="en-GB" dirty="0" smtClean="0">
                <a:latin typeface="Times New Roman" charset="0"/>
                <a:ea typeface="Calibri" charset="0"/>
              </a:rPr>
              <a:t>"</a:t>
            </a:r>
            <a:r>
              <a:rPr lang="en-GB" dirty="0">
                <a:latin typeface="Times New Roman" charset="0"/>
                <a:ea typeface="Calibri" charset="0"/>
              </a:rPr>
              <a:t>DUNKI DONUTS is now open at </a:t>
            </a:r>
            <a:r>
              <a:rPr lang="en-GB" dirty="0" err="1">
                <a:latin typeface="Times New Roman" charset="0"/>
                <a:ea typeface="Calibri" charset="0"/>
              </a:rPr>
              <a:t>Girgaum</a:t>
            </a:r>
            <a:r>
              <a:rPr lang="en-GB" dirty="0">
                <a:latin typeface="Times New Roman" charset="0"/>
                <a:ea typeface="Calibri" charset="0"/>
              </a:rPr>
              <a:t> </a:t>
            </a:r>
            <a:r>
              <a:rPr lang="en-GB" dirty="0" err="1">
                <a:latin typeface="Times New Roman" charset="0"/>
                <a:ea typeface="Calibri" charset="0"/>
              </a:rPr>
              <a:t>Chowpatty</a:t>
            </a:r>
            <a:r>
              <a:rPr lang="en-GB" dirty="0">
                <a:latin typeface="Times New Roman" charset="0"/>
                <a:ea typeface="Calibri" charset="0"/>
              </a:rPr>
              <a:t>. </a:t>
            </a:r>
            <a:r>
              <a:rPr lang="en-GB" dirty="0" err="1">
                <a:latin typeface="Times New Roman" charset="0"/>
                <a:ea typeface="Calibri" charset="0"/>
              </a:rPr>
              <a:t>spl</a:t>
            </a:r>
            <a:r>
              <a:rPr lang="en-GB" dirty="0">
                <a:latin typeface="Times New Roman" charset="0"/>
                <a:ea typeface="Calibri" charset="0"/>
              </a:rPr>
              <a:t> offer on your </a:t>
            </a:r>
            <a:r>
              <a:rPr lang="en-GB" dirty="0" err="1">
                <a:latin typeface="Times New Roman" charset="0"/>
                <a:ea typeface="Calibri" charset="0"/>
              </a:rPr>
              <a:t>favorite</a:t>
            </a:r>
            <a:r>
              <a:rPr lang="en-GB" dirty="0">
                <a:latin typeface="Times New Roman" charset="0"/>
                <a:ea typeface="Calibri" charset="0"/>
              </a:rPr>
              <a:t> Donuts. Buy 3 &amp; Get 3 FREE. Valid till 15 Feb 2017. T&amp;C"</a:t>
            </a:r>
            <a:r>
              <a:rPr lang="en-GB" dirty="0"/>
              <a:t> </a:t>
            </a:r>
            <a:endParaRPr lang="en-US" dirty="0"/>
          </a:p>
        </p:txBody>
      </p:sp>
      <p:sp>
        <p:nvSpPr>
          <p:cNvPr id="4" name="TextBox 3"/>
          <p:cNvSpPr txBox="1"/>
          <p:nvPr/>
        </p:nvSpPr>
        <p:spPr>
          <a:xfrm>
            <a:off x="762000" y="1371600"/>
            <a:ext cx="2971800" cy="461665"/>
          </a:xfrm>
          <a:prstGeom prst="rect">
            <a:avLst/>
          </a:prstGeom>
          <a:noFill/>
        </p:spPr>
        <p:txBody>
          <a:bodyPr wrap="square" rtlCol="0">
            <a:spAutoFit/>
          </a:bodyPr>
          <a:lstStyle/>
          <a:p>
            <a:r>
              <a:rPr lang="en-US" smtClean="0"/>
              <a:t>Sample sms</a:t>
            </a:r>
            <a:endParaRPr lang="en-US"/>
          </a:p>
        </p:txBody>
      </p:sp>
    </p:spTree>
    <p:extLst>
      <p:ext uri="{BB962C8B-B14F-4D97-AF65-F5344CB8AC3E}">
        <p14:creationId xmlns:p14="http://schemas.microsoft.com/office/powerpoint/2010/main" val="16765329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3" name="Rectangle 2"/>
          <p:cNvSpPr/>
          <p:nvPr/>
        </p:nvSpPr>
        <p:spPr>
          <a:xfrm>
            <a:off x="152400" y="2133600"/>
            <a:ext cx="8686800" cy="3785652"/>
          </a:xfrm>
          <a:prstGeom prst="rect">
            <a:avLst/>
          </a:prstGeom>
        </p:spPr>
        <p:txBody>
          <a:bodyPr wrap="square">
            <a:spAutoFit/>
          </a:bodyPr>
          <a:lstStyle/>
          <a:p>
            <a:pPr>
              <a:spcAft>
                <a:spcPts val="0"/>
              </a:spcAft>
            </a:pPr>
            <a:r>
              <a:rPr lang="en-GB" dirty="0">
                <a:latin typeface="Times New Roman" charset="0"/>
                <a:ea typeface="Calibri" charset="0"/>
                <a:cs typeface="Times New Roman" charset="0"/>
              </a:rPr>
              <a:t>curl -u "59c0fafc-8406-4c11-b5bf-6e29578a4346":"UuVqNnQDcCbE" "https://</a:t>
            </a:r>
            <a:r>
              <a:rPr lang="en-GB" dirty="0" err="1">
                <a:latin typeface="Times New Roman" charset="0"/>
                <a:ea typeface="Calibri" charset="0"/>
                <a:cs typeface="Times New Roman" charset="0"/>
              </a:rPr>
              <a:t>gateway.watsonplatform.net</a:t>
            </a:r>
            <a:r>
              <a:rPr lang="en-GB" dirty="0">
                <a:latin typeface="Times New Roman" charset="0"/>
                <a:ea typeface="Calibri" charset="0"/>
                <a:cs typeface="Times New Roman" charset="0"/>
              </a:rPr>
              <a:t>/natural-language-understanding/</a:t>
            </a:r>
            <a:r>
              <a:rPr lang="en-GB" dirty="0" err="1">
                <a:latin typeface="Times New Roman" charset="0"/>
                <a:ea typeface="Calibri" charset="0"/>
                <a:cs typeface="Times New Roman" charset="0"/>
              </a:rPr>
              <a:t>api</a:t>
            </a:r>
            <a:r>
              <a:rPr lang="en-GB" dirty="0">
                <a:latin typeface="Times New Roman" charset="0"/>
                <a:ea typeface="Calibri" charset="0"/>
                <a:cs typeface="Times New Roman" charset="0"/>
              </a:rPr>
              <a:t>/v1/</a:t>
            </a:r>
            <a:r>
              <a:rPr lang="en-GB" dirty="0" err="1">
                <a:latin typeface="Times New Roman" charset="0"/>
                <a:ea typeface="Calibri" charset="0"/>
                <a:cs typeface="Times New Roman" charset="0"/>
              </a:rPr>
              <a:t>analyze?version</a:t>
            </a:r>
            <a:r>
              <a:rPr lang="en-GB" dirty="0">
                <a:latin typeface="Times New Roman" charset="0"/>
                <a:ea typeface="Calibri" charset="0"/>
                <a:cs typeface="Times New Roman" charset="0"/>
              </a:rPr>
              <a:t>=2017-02-27&amp;text=DUNKI%20DONUTS%20is%20now%20open%20at%20Girgaum%20Chowpatty.%20Walk-in%20and%20enjoy%20the%20Valentaine%20SPL%20offer%20on%20your%20favorite%20Donuts.%20Buy%203%20%26%20Get%203%20FREE.%20Valid%20till%2015%20Feb%202017.%20T%26C&amp;features=entities</a:t>
            </a:r>
            <a:r>
              <a:rPr lang="en-GB" dirty="0" smtClean="0">
                <a:latin typeface="Times New Roman" charset="0"/>
                <a:ea typeface="Calibri" charset="0"/>
                <a:cs typeface="Times New Roman" charset="0"/>
              </a:rPr>
              <a:t>"</a:t>
            </a:r>
            <a:endParaRPr lang="en-GB" dirty="0">
              <a:latin typeface="Calibri" charset="0"/>
              <a:ea typeface="Calibri" charset="0"/>
              <a:cs typeface="Times New Roman" charset="0"/>
            </a:endParaRPr>
          </a:p>
        </p:txBody>
      </p:sp>
      <p:sp>
        <p:nvSpPr>
          <p:cNvPr id="5" name="TextBox 4"/>
          <p:cNvSpPr txBox="1"/>
          <p:nvPr/>
        </p:nvSpPr>
        <p:spPr>
          <a:xfrm>
            <a:off x="190500" y="1245126"/>
            <a:ext cx="2819400" cy="457200"/>
          </a:xfrm>
          <a:prstGeom prst="rect">
            <a:avLst/>
          </a:prstGeom>
          <a:noFill/>
        </p:spPr>
        <p:txBody>
          <a:bodyPr wrap="square" rtlCol="0">
            <a:spAutoFit/>
          </a:bodyPr>
          <a:lstStyle/>
          <a:p>
            <a:r>
              <a:rPr lang="en-US" dirty="0" smtClean="0"/>
              <a:t>NLU</a:t>
            </a:r>
            <a:endParaRPr lang="en-US" dirty="0"/>
          </a:p>
        </p:txBody>
      </p:sp>
    </p:spTree>
    <p:extLst>
      <p:ext uri="{BB962C8B-B14F-4D97-AF65-F5344CB8AC3E}">
        <p14:creationId xmlns:p14="http://schemas.microsoft.com/office/powerpoint/2010/main" val="3571314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3" name="Rectangle 2"/>
          <p:cNvSpPr/>
          <p:nvPr/>
        </p:nvSpPr>
        <p:spPr>
          <a:xfrm>
            <a:off x="990600" y="1905506"/>
            <a:ext cx="5867400" cy="2308324"/>
          </a:xfrm>
          <a:prstGeom prst="rect">
            <a:avLst/>
          </a:prstGeom>
        </p:spPr>
        <p:txBody>
          <a:bodyPr wrap="square">
            <a:spAutoFit/>
          </a:bodyPr>
          <a:lstStyle/>
          <a:p>
            <a:pPr>
              <a:spcAft>
                <a:spcPts val="0"/>
              </a:spcAft>
            </a:pPr>
            <a:r>
              <a:rPr lang="en-GB" b="1" dirty="0">
                <a:latin typeface="Times New Roman" charset="0"/>
                <a:ea typeface="Calibri" charset="0"/>
                <a:cs typeface="Times New Roman" charset="0"/>
              </a:rPr>
              <a:t>Output</a:t>
            </a:r>
            <a:r>
              <a:rPr lang="en-GB" dirty="0">
                <a:latin typeface="Times New Roman" charset="0"/>
                <a:ea typeface="Calibri" charset="0"/>
                <a:cs typeface="Times New Roman" charset="0"/>
              </a:rPr>
              <a:t>:{ "language": "</a:t>
            </a:r>
            <a:r>
              <a:rPr lang="en-GB" dirty="0" err="1">
                <a:latin typeface="Times New Roman" charset="0"/>
                <a:ea typeface="Calibri" charset="0"/>
                <a:cs typeface="Times New Roman" charset="0"/>
              </a:rPr>
              <a:t>en</a:t>
            </a:r>
            <a:r>
              <a:rPr lang="en-GB" dirty="0">
                <a:latin typeface="Times New Roman" charset="0"/>
                <a:ea typeface="Calibri" charset="0"/>
                <a:cs typeface="Times New Roman" charset="0"/>
              </a:rPr>
              <a:t>", "entities": [ { "type": "</a:t>
            </a:r>
            <a:r>
              <a:rPr lang="en-GB" b="1" dirty="0">
                <a:latin typeface="Times New Roman" charset="0"/>
                <a:ea typeface="Calibri" charset="0"/>
                <a:cs typeface="Times New Roman" charset="0"/>
              </a:rPr>
              <a:t>Company</a:t>
            </a:r>
            <a:r>
              <a:rPr lang="en-GB" dirty="0">
                <a:latin typeface="Times New Roman" charset="0"/>
                <a:ea typeface="Calibri" charset="0"/>
                <a:cs typeface="Times New Roman" charset="0"/>
              </a:rPr>
              <a:t>", "text": "DUNKI DONUTS", "relevance": 0.976076, "count": 1 }, { "type": "</a:t>
            </a:r>
            <a:r>
              <a:rPr lang="en-GB" b="1" dirty="0" err="1">
                <a:latin typeface="Times New Roman" charset="0"/>
                <a:ea typeface="Calibri" charset="0"/>
                <a:cs typeface="Times New Roman" charset="0"/>
              </a:rPr>
              <a:t>GeographicFeature</a:t>
            </a:r>
            <a:r>
              <a:rPr lang="en-GB" dirty="0">
                <a:latin typeface="Times New Roman" charset="0"/>
                <a:ea typeface="Calibri" charset="0"/>
                <a:cs typeface="Times New Roman" charset="0"/>
              </a:rPr>
              <a:t>", "text": "</a:t>
            </a:r>
            <a:r>
              <a:rPr lang="en-GB" dirty="0" err="1">
                <a:latin typeface="Times New Roman" charset="0"/>
                <a:ea typeface="Calibri" charset="0"/>
                <a:cs typeface="Times New Roman" charset="0"/>
              </a:rPr>
              <a:t>Girgaum</a:t>
            </a:r>
            <a:r>
              <a:rPr lang="en-GB" dirty="0">
                <a:latin typeface="Times New Roman" charset="0"/>
                <a:ea typeface="Calibri" charset="0"/>
                <a:cs typeface="Times New Roman" charset="0"/>
              </a:rPr>
              <a:t> </a:t>
            </a:r>
            <a:r>
              <a:rPr lang="en-GB" dirty="0" err="1">
                <a:latin typeface="Times New Roman" charset="0"/>
                <a:ea typeface="Calibri" charset="0"/>
                <a:cs typeface="Times New Roman" charset="0"/>
              </a:rPr>
              <a:t>Chowpatty</a:t>
            </a:r>
            <a:r>
              <a:rPr lang="en-GB" dirty="0">
                <a:latin typeface="Times New Roman" charset="0"/>
                <a:ea typeface="Calibri" charset="0"/>
                <a:cs typeface="Times New Roman" charset="0"/>
              </a:rPr>
              <a:t>", "relevance": 0.65276, "count": 1 } ] }</a:t>
            </a:r>
            <a:endParaRPr lang="en-GB" dirty="0">
              <a:latin typeface="Calibri" charset="0"/>
              <a:ea typeface="Calibri" charset="0"/>
              <a:cs typeface="Times New Roman" charset="0"/>
            </a:endParaRPr>
          </a:p>
        </p:txBody>
      </p:sp>
    </p:spTree>
    <p:extLst>
      <p:ext uri="{BB962C8B-B14F-4D97-AF65-F5344CB8AC3E}">
        <p14:creationId xmlns:p14="http://schemas.microsoft.com/office/powerpoint/2010/main" val="920750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3" name="Rectangle 2"/>
          <p:cNvSpPr/>
          <p:nvPr/>
        </p:nvSpPr>
        <p:spPr>
          <a:xfrm>
            <a:off x="457200" y="1752600"/>
            <a:ext cx="8305800" cy="3785652"/>
          </a:xfrm>
          <a:prstGeom prst="rect">
            <a:avLst/>
          </a:prstGeom>
        </p:spPr>
        <p:txBody>
          <a:bodyPr wrap="square">
            <a:spAutoFit/>
          </a:bodyPr>
          <a:lstStyle/>
          <a:p>
            <a:pPr>
              <a:spcAft>
                <a:spcPts val="0"/>
              </a:spcAft>
            </a:pPr>
            <a:r>
              <a:rPr lang="en-GB" dirty="0">
                <a:latin typeface="Times New Roman" charset="0"/>
                <a:ea typeface="Calibri" charset="0"/>
                <a:cs typeface="Times New Roman" charset="0"/>
              </a:rPr>
              <a:t>curl -u "</a:t>
            </a:r>
            <a:r>
              <a:rPr lang="en-GB" b="1" dirty="0">
                <a:latin typeface="Times New Roman" charset="0"/>
                <a:ea typeface="Calibri" charset="0"/>
                <a:cs typeface="Times New Roman" charset="0"/>
              </a:rPr>
              <a:t>59c0fafc-8406-4c11-b5bf-6e29578a4346</a:t>
            </a:r>
            <a:r>
              <a:rPr lang="en-GB" dirty="0">
                <a:latin typeface="Times New Roman" charset="0"/>
                <a:ea typeface="Calibri" charset="0"/>
                <a:cs typeface="Times New Roman" charset="0"/>
              </a:rPr>
              <a:t>":"</a:t>
            </a:r>
            <a:r>
              <a:rPr lang="en-GB" b="1" dirty="0">
                <a:latin typeface="Times New Roman" charset="0"/>
                <a:ea typeface="Calibri" charset="0"/>
                <a:cs typeface="Times New Roman" charset="0"/>
              </a:rPr>
              <a:t>UuVqNnQDcCbE</a:t>
            </a:r>
            <a:r>
              <a:rPr lang="en-GB" dirty="0">
                <a:latin typeface="Times New Roman" charset="0"/>
                <a:ea typeface="Calibri" charset="0"/>
                <a:cs typeface="Times New Roman" charset="0"/>
              </a:rPr>
              <a:t>" "https://</a:t>
            </a:r>
            <a:r>
              <a:rPr lang="en-GB" dirty="0" err="1">
                <a:latin typeface="Times New Roman" charset="0"/>
                <a:ea typeface="Calibri" charset="0"/>
                <a:cs typeface="Times New Roman" charset="0"/>
              </a:rPr>
              <a:t>gateway.watsonplatform.net</a:t>
            </a:r>
            <a:r>
              <a:rPr lang="en-GB" dirty="0">
                <a:latin typeface="Times New Roman" charset="0"/>
                <a:ea typeface="Calibri" charset="0"/>
                <a:cs typeface="Times New Roman" charset="0"/>
              </a:rPr>
              <a:t>/natural-language-understanding/</a:t>
            </a:r>
            <a:r>
              <a:rPr lang="en-GB" dirty="0" err="1">
                <a:latin typeface="Times New Roman" charset="0"/>
                <a:ea typeface="Calibri" charset="0"/>
                <a:cs typeface="Times New Roman" charset="0"/>
              </a:rPr>
              <a:t>api</a:t>
            </a:r>
            <a:r>
              <a:rPr lang="en-GB" dirty="0">
                <a:latin typeface="Times New Roman" charset="0"/>
                <a:ea typeface="Calibri" charset="0"/>
                <a:cs typeface="Times New Roman" charset="0"/>
              </a:rPr>
              <a:t>/v1/</a:t>
            </a:r>
            <a:r>
              <a:rPr lang="en-GB" dirty="0" err="1">
                <a:latin typeface="Times New Roman" charset="0"/>
                <a:ea typeface="Calibri" charset="0"/>
                <a:cs typeface="Times New Roman" charset="0"/>
              </a:rPr>
              <a:t>analyze?version</a:t>
            </a:r>
            <a:r>
              <a:rPr lang="en-GB" dirty="0">
                <a:latin typeface="Times New Roman" charset="0"/>
                <a:ea typeface="Calibri" charset="0"/>
                <a:cs typeface="Times New Roman" charset="0"/>
              </a:rPr>
              <a:t>=2017-02-27&amp;text=DUNKI%20DONUTS%20is%20now%20open%20at%20Girgaum%20Chowpatty.%20spl%20offer%20on%20your%20favorite%20Donuts.%20Buy%203%20%26%20Get%203%20FREE.%20Valid%20till%2015%20Feb%202017.%20T%26C&amp;features=</a:t>
            </a:r>
            <a:r>
              <a:rPr lang="en-GB" dirty="0" err="1">
                <a:latin typeface="Times New Roman" charset="0"/>
                <a:ea typeface="Calibri" charset="0"/>
                <a:cs typeface="Times New Roman" charset="0"/>
              </a:rPr>
              <a:t>entities&amp;</a:t>
            </a:r>
            <a:r>
              <a:rPr lang="en-GB" b="1" dirty="0" err="1">
                <a:latin typeface="Times New Roman" charset="0"/>
                <a:ea typeface="Calibri" charset="0"/>
                <a:cs typeface="Times New Roman" charset="0"/>
              </a:rPr>
              <a:t>entities.model</a:t>
            </a:r>
            <a:r>
              <a:rPr lang="en-GB" b="1" dirty="0">
                <a:latin typeface="Times New Roman" charset="0"/>
                <a:ea typeface="Calibri" charset="0"/>
                <a:cs typeface="Times New Roman" charset="0"/>
              </a:rPr>
              <a:t>=10:8a91f680-4eb0-4c7b-b37e-193bb124bc18</a:t>
            </a:r>
            <a:r>
              <a:rPr lang="en-GB" dirty="0">
                <a:latin typeface="Times New Roman" charset="0"/>
                <a:ea typeface="Calibri" charset="0"/>
                <a:cs typeface="Times New Roman" charset="0"/>
              </a:rPr>
              <a:t>"</a:t>
            </a:r>
            <a:endParaRPr lang="en-GB" dirty="0">
              <a:effectLst/>
              <a:latin typeface="Calibri" charset="0"/>
              <a:ea typeface="Calibri" charset="0"/>
              <a:cs typeface="Times New Roman" charset="0"/>
            </a:endParaRPr>
          </a:p>
        </p:txBody>
      </p:sp>
      <p:sp>
        <p:nvSpPr>
          <p:cNvPr id="4" name="TextBox 3"/>
          <p:cNvSpPr txBox="1"/>
          <p:nvPr/>
        </p:nvSpPr>
        <p:spPr>
          <a:xfrm>
            <a:off x="457200" y="1166694"/>
            <a:ext cx="2514600" cy="461665"/>
          </a:xfrm>
          <a:prstGeom prst="rect">
            <a:avLst/>
          </a:prstGeom>
          <a:noFill/>
        </p:spPr>
        <p:txBody>
          <a:bodyPr wrap="square" rtlCol="0">
            <a:spAutoFit/>
          </a:bodyPr>
          <a:lstStyle/>
          <a:p>
            <a:r>
              <a:rPr lang="en-US" smtClean="0"/>
              <a:t>NLU with WKS</a:t>
            </a:r>
            <a:endParaRPr lang="en-US"/>
          </a:p>
        </p:txBody>
      </p:sp>
    </p:spTree>
    <p:extLst>
      <p:ext uri="{BB962C8B-B14F-4D97-AF65-F5344CB8AC3E}">
        <p14:creationId xmlns:p14="http://schemas.microsoft.com/office/powerpoint/2010/main" val="13168033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3" name="Rectangle 2"/>
          <p:cNvSpPr/>
          <p:nvPr/>
        </p:nvSpPr>
        <p:spPr>
          <a:xfrm>
            <a:off x="457200" y="990600"/>
            <a:ext cx="7162800" cy="2677656"/>
          </a:xfrm>
          <a:prstGeom prst="rect">
            <a:avLst/>
          </a:prstGeom>
        </p:spPr>
        <p:txBody>
          <a:bodyPr wrap="square">
            <a:spAutoFit/>
          </a:bodyPr>
          <a:lstStyle/>
          <a:p>
            <a:pPr>
              <a:spcAft>
                <a:spcPts val="0"/>
              </a:spcAft>
            </a:pPr>
            <a:r>
              <a:rPr lang="en-GB" b="1" dirty="0">
                <a:latin typeface="Times New Roman" charset="0"/>
                <a:ea typeface="Calibri" charset="0"/>
                <a:cs typeface="Times New Roman" charset="0"/>
              </a:rPr>
              <a:t>Output</a:t>
            </a:r>
            <a:r>
              <a:rPr lang="en-GB" dirty="0">
                <a:latin typeface="Times New Roman" charset="0"/>
                <a:ea typeface="Calibri" charset="0"/>
                <a:cs typeface="Times New Roman" charset="0"/>
              </a:rPr>
              <a:t>:{ "language": "</a:t>
            </a:r>
            <a:r>
              <a:rPr lang="en-GB" dirty="0" err="1">
                <a:latin typeface="Times New Roman" charset="0"/>
                <a:ea typeface="Calibri" charset="0"/>
                <a:cs typeface="Times New Roman" charset="0"/>
              </a:rPr>
              <a:t>en</a:t>
            </a:r>
            <a:r>
              <a:rPr lang="en-GB" dirty="0">
                <a:latin typeface="Times New Roman" charset="0"/>
                <a:ea typeface="Calibri" charset="0"/>
                <a:cs typeface="Times New Roman" charset="0"/>
              </a:rPr>
              <a:t>", "entities": [ { "type": "</a:t>
            </a:r>
            <a:r>
              <a:rPr lang="en-GB" b="1" dirty="0">
                <a:latin typeface="Times New Roman" charset="0"/>
                <a:ea typeface="Calibri" charset="0"/>
                <a:cs typeface="Times New Roman" charset="0"/>
              </a:rPr>
              <a:t>Merchant</a:t>
            </a:r>
            <a:r>
              <a:rPr lang="en-GB" dirty="0">
                <a:latin typeface="Times New Roman" charset="0"/>
                <a:ea typeface="Calibri" charset="0"/>
                <a:cs typeface="Times New Roman" charset="0"/>
              </a:rPr>
              <a:t>", "text": "</a:t>
            </a:r>
            <a:r>
              <a:rPr lang="en-GB" dirty="0">
                <a:solidFill>
                  <a:schemeClr val="accent2"/>
                </a:solidFill>
                <a:latin typeface="Times New Roman" charset="0"/>
                <a:ea typeface="Calibri" charset="0"/>
                <a:cs typeface="Times New Roman" charset="0"/>
              </a:rPr>
              <a:t>DUNKI DONUTS</a:t>
            </a:r>
            <a:r>
              <a:rPr lang="en-GB" dirty="0">
                <a:latin typeface="Times New Roman" charset="0"/>
                <a:ea typeface="Calibri" charset="0"/>
                <a:cs typeface="Times New Roman" charset="0"/>
              </a:rPr>
              <a:t>", "count": 1 }, { "type": "</a:t>
            </a:r>
            <a:r>
              <a:rPr lang="en-GB" b="1" dirty="0">
                <a:latin typeface="Times New Roman" charset="0"/>
                <a:ea typeface="Calibri" charset="0"/>
                <a:cs typeface="Times New Roman" charset="0"/>
              </a:rPr>
              <a:t>Location</a:t>
            </a:r>
            <a:r>
              <a:rPr lang="en-GB" dirty="0">
                <a:latin typeface="Times New Roman" charset="0"/>
                <a:ea typeface="Calibri" charset="0"/>
                <a:cs typeface="Times New Roman" charset="0"/>
              </a:rPr>
              <a:t>", "text": "</a:t>
            </a:r>
            <a:r>
              <a:rPr lang="en-GB" dirty="0" err="1">
                <a:solidFill>
                  <a:schemeClr val="accent2"/>
                </a:solidFill>
                <a:latin typeface="Times New Roman" charset="0"/>
                <a:ea typeface="Calibri" charset="0"/>
                <a:cs typeface="Times New Roman" charset="0"/>
              </a:rPr>
              <a:t>Girgaum</a:t>
            </a:r>
            <a:r>
              <a:rPr lang="en-GB" dirty="0">
                <a:latin typeface="Times New Roman" charset="0"/>
                <a:ea typeface="Calibri" charset="0"/>
                <a:cs typeface="Times New Roman" charset="0"/>
              </a:rPr>
              <a:t>", "count": 1 }, { "type": "</a:t>
            </a:r>
            <a:r>
              <a:rPr lang="en-GB" b="1" dirty="0">
                <a:latin typeface="Times New Roman" charset="0"/>
                <a:ea typeface="Calibri" charset="0"/>
                <a:cs typeface="Times New Roman" charset="0"/>
              </a:rPr>
              <a:t>Offer</a:t>
            </a:r>
            <a:r>
              <a:rPr lang="en-GB" dirty="0">
                <a:latin typeface="Times New Roman" charset="0"/>
                <a:ea typeface="Calibri" charset="0"/>
                <a:cs typeface="Times New Roman" charset="0"/>
              </a:rPr>
              <a:t>", "text": "</a:t>
            </a:r>
            <a:r>
              <a:rPr lang="en-GB" dirty="0">
                <a:solidFill>
                  <a:schemeClr val="accent2"/>
                </a:solidFill>
                <a:latin typeface="Times New Roman" charset="0"/>
                <a:ea typeface="Calibri" charset="0"/>
                <a:cs typeface="Times New Roman" charset="0"/>
              </a:rPr>
              <a:t>Get 3 FREE</a:t>
            </a:r>
            <a:r>
              <a:rPr lang="en-GB" dirty="0">
                <a:latin typeface="Times New Roman" charset="0"/>
                <a:ea typeface="Calibri" charset="0"/>
                <a:cs typeface="Times New Roman" charset="0"/>
              </a:rPr>
              <a:t>", "count": 1 }, { "type": "</a:t>
            </a:r>
            <a:r>
              <a:rPr lang="en-GB" b="1" dirty="0" err="1">
                <a:latin typeface="Times New Roman" charset="0"/>
                <a:ea typeface="Calibri" charset="0"/>
                <a:cs typeface="Times New Roman" charset="0"/>
              </a:rPr>
              <a:t>Offer_Period</a:t>
            </a:r>
            <a:r>
              <a:rPr lang="en-GB" dirty="0">
                <a:latin typeface="Times New Roman" charset="0"/>
                <a:ea typeface="Calibri" charset="0"/>
                <a:cs typeface="Times New Roman" charset="0"/>
              </a:rPr>
              <a:t>", "text": "</a:t>
            </a:r>
            <a:r>
              <a:rPr lang="en-GB" dirty="0">
                <a:solidFill>
                  <a:schemeClr val="accent2"/>
                </a:solidFill>
                <a:latin typeface="Times New Roman" charset="0"/>
                <a:ea typeface="Calibri" charset="0"/>
                <a:cs typeface="Times New Roman" charset="0"/>
              </a:rPr>
              <a:t>Valid till 15 Feb 2017</a:t>
            </a:r>
            <a:r>
              <a:rPr lang="en-GB" dirty="0">
                <a:latin typeface="Times New Roman" charset="0"/>
                <a:ea typeface="Calibri" charset="0"/>
                <a:cs typeface="Times New Roman" charset="0"/>
              </a:rPr>
              <a:t>", "count": 1 }, { "type": "</a:t>
            </a:r>
            <a:r>
              <a:rPr lang="en-GB" b="1" dirty="0" err="1">
                <a:latin typeface="Times New Roman" charset="0"/>
                <a:ea typeface="Calibri" charset="0"/>
                <a:cs typeface="Times New Roman" charset="0"/>
              </a:rPr>
              <a:t>Term_and_Conditions</a:t>
            </a:r>
            <a:r>
              <a:rPr lang="en-GB" dirty="0">
                <a:latin typeface="Times New Roman" charset="0"/>
                <a:ea typeface="Calibri" charset="0"/>
                <a:cs typeface="Times New Roman" charset="0"/>
              </a:rPr>
              <a:t>", "text": "</a:t>
            </a:r>
            <a:r>
              <a:rPr lang="en-GB" dirty="0">
                <a:solidFill>
                  <a:schemeClr val="accent2"/>
                </a:solidFill>
                <a:latin typeface="Times New Roman" charset="0"/>
                <a:ea typeface="Calibri" charset="0"/>
                <a:cs typeface="Times New Roman" charset="0"/>
              </a:rPr>
              <a:t>T&amp;C</a:t>
            </a:r>
            <a:r>
              <a:rPr lang="en-GB" dirty="0">
                <a:latin typeface="Times New Roman" charset="0"/>
                <a:ea typeface="Calibri" charset="0"/>
                <a:cs typeface="Times New Roman" charset="0"/>
              </a:rPr>
              <a:t>", "count": 1 } ] </a:t>
            </a:r>
            <a:r>
              <a:rPr lang="en-GB" dirty="0" smtClean="0">
                <a:latin typeface="Times New Roman" charset="0"/>
                <a:ea typeface="Calibri" charset="0"/>
                <a:cs typeface="Times New Roman" charset="0"/>
              </a:rPr>
              <a:t>}</a:t>
            </a:r>
            <a:endParaRPr lang="en-GB" dirty="0">
              <a:latin typeface="Calibri" charset="0"/>
              <a:ea typeface="Calibri" charset="0"/>
              <a:cs typeface="Times New Roman" charset="0"/>
            </a:endParaRPr>
          </a:p>
        </p:txBody>
      </p:sp>
      <p:sp>
        <p:nvSpPr>
          <p:cNvPr id="4" name="TextBox 3"/>
          <p:cNvSpPr txBox="1"/>
          <p:nvPr/>
        </p:nvSpPr>
        <p:spPr>
          <a:xfrm>
            <a:off x="531812" y="4128988"/>
            <a:ext cx="7162800" cy="2308324"/>
          </a:xfrm>
          <a:prstGeom prst="rect">
            <a:avLst/>
          </a:prstGeom>
          <a:noFill/>
        </p:spPr>
        <p:txBody>
          <a:bodyPr wrap="square" rtlCol="0">
            <a:spAutoFit/>
          </a:bodyPr>
          <a:lstStyle/>
          <a:p>
            <a:r>
              <a:rPr lang="en-GB" b="1" i="1" dirty="0"/>
              <a:t>If we look the entities extracted in the form of json, we got the </a:t>
            </a:r>
            <a:r>
              <a:rPr lang="en-GB" b="1" i="1" u="sng" dirty="0"/>
              <a:t>domain specific entities like offer, offer period, merchant</a:t>
            </a:r>
            <a:r>
              <a:rPr lang="en-GB" b="1" i="1" dirty="0"/>
              <a:t>. The model I used is trained and evaluated based on few sample sms.</a:t>
            </a:r>
            <a:endParaRPr lang="en-GB" dirty="0"/>
          </a:p>
          <a:p>
            <a:endParaRPr lang="en-US" dirty="0"/>
          </a:p>
        </p:txBody>
      </p:sp>
    </p:spTree>
    <p:extLst>
      <p:ext uri="{BB962C8B-B14F-4D97-AF65-F5344CB8AC3E}">
        <p14:creationId xmlns:p14="http://schemas.microsoft.com/office/powerpoint/2010/main" val="16952572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3" name="Rectangle 2"/>
          <p:cNvSpPr/>
          <p:nvPr/>
        </p:nvSpPr>
        <p:spPr>
          <a:xfrm>
            <a:off x="1524000" y="3657600"/>
            <a:ext cx="5943600" cy="1015663"/>
          </a:xfrm>
          <a:prstGeom prst="rect">
            <a:avLst/>
          </a:prstGeom>
        </p:spPr>
        <p:txBody>
          <a:bodyPr wrap="square">
            <a:spAutoFit/>
          </a:bodyPr>
          <a:lstStyle/>
          <a:p>
            <a:r>
              <a:rPr lang="en-US" sz="2000" dirty="0" smtClean="0"/>
              <a:t>SMS Code pattern link</a:t>
            </a:r>
          </a:p>
          <a:p>
            <a:r>
              <a:rPr lang="en-US" sz="2000" dirty="0" smtClean="0">
                <a:hlinkClick r:id="rId3"/>
              </a:rPr>
              <a:t>https</a:t>
            </a:r>
            <a:r>
              <a:rPr lang="en-US" sz="2000" dirty="0">
                <a:hlinkClick r:id="rId3"/>
              </a:rPr>
              <a:t>://</a:t>
            </a:r>
            <a:r>
              <a:rPr lang="en-US" sz="2000" dirty="0" err="1">
                <a:hlinkClick r:id="rId3"/>
              </a:rPr>
              <a:t>developer.ibm.com</a:t>
            </a:r>
            <a:r>
              <a:rPr lang="en-US" sz="2000" dirty="0">
                <a:hlinkClick r:id="rId3"/>
              </a:rPr>
              <a:t>/code/patterns/analyze-sms-messages-with-watson-knowledge-studio</a:t>
            </a:r>
            <a:endParaRPr lang="en-US" sz="2000" dirty="0"/>
          </a:p>
        </p:txBody>
      </p:sp>
    </p:spTree>
    <p:extLst>
      <p:ext uri="{BB962C8B-B14F-4D97-AF65-F5344CB8AC3E}">
        <p14:creationId xmlns:p14="http://schemas.microsoft.com/office/powerpoint/2010/main" val="11682677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3" name="TextBox 2"/>
          <p:cNvSpPr txBox="1"/>
          <p:nvPr/>
        </p:nvSpPr>
        <p:spPr>
          <a:xfrm>
            <a:off x="3581400" y="2895600"/>
            <a:ext cx="1296988" cy="461665"/>
          </a:xfrm>
          <a:prstGeom prst="rect">
            <a:avLst/>
          </a:prstGeom>
          <a:noFill/>
        </p:spPr>
        <p:txBody>
          <a:bodyPr wrap="square" rtlCol="0">
            <a:spAutoFit/>
          </a:bodyPr>
          <a:lstStyle/>
          <a:p>
            <a:r>
              <a:rPr lang="en-US" smtClean="0"/>
              <a:t>Thanks</a:t>
            </a:r>
            <a:endParaRPr lang="en-US"/>
          </a:p>
        </p:txBody>
      </p:sp>
    </p:spTree>
    <p:extLst>
      <p:ext uri="{BB962C8B-B14F-4D97-AF65-F5344CB8AC3E}">
        <p14:creationId xmlns:p14="http://schemas.microsoft.com/office/powerpoint/2010/main" val="16124577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457200" y="1022350"/>
            <a:ext cx="8229600" cy="427038"/>
          </a:xfrm>
          <a:prstGeom prst="rect">
            <a:avLst/>
          </a:prstGeom>
          <a:noFill/>
          <a:ln w="21600">
            <a:noFill/>
            <a:round/>
            <a:headEnd/>
            <a:tailEnd/>
          </a:ln>
        </p:spPr>
        <p:txBody>
          <a:bodyPr wrap="none" anchor="ctr"/>
          <a:lstStyle/>
          <a:p>
            <a:pPr eaLnBrk="1" hangingPunct="1">
              <a:buClr>
                <a:srgbClr val="000000"/>
              </a:buClr>
              <a:buSzPct val="100000"/>
              <a:buFont typeface="Times New Roman" pitchFamily="16" charset="0"/>
              <a:buNone/>
            </a:pPr>
            <a:r>
              <a:rPr lang="en-US" altLang="en-US" b="1"/>
              <a:t>Overview</a:t>
            </a:r>
          </a:p>
        </p:txBody>
      </p:sp>
      <p:sp>
        <p:nvSpPr>
          <p:cNvPr id="5123" name="Text Box 2"/>
          <p:cNvSpPr txBox="1">
            <a:spLocks noChangeArrowheads="1"/>
          </p:cNvSpPr>
          <p:nvPr/>
        </p:nvSpPr>
        <p:spPr bwMode="auto">
          <a:xfrm>
            <a:off x="457200" y="1828800"/>
            <a:ext cx="8229600" cy="3987800"/>
          </a:xfrm>
          <a:prstGeom prst="rect">
            <a:avLst/>
          </a:prstGeom>
          <a:noFill/>
          <a:ln w="21600">
            <a:noFill/>
            <a:round/>
            <a:headEnd/>
            <a:tailEnd/>
          </a:ln>
        </p:spPr>
        <p:txBody>
          <a:bodyPr/>
          <a:lstStyle/>
          <a:p>
            <a:pPr lvl="1" indent="0"/>
            <a:r>
              <a:rPr lang="en-US" dirty="0"/>
              <a:t>We can build the machine learning model which can understand the linguistic nuances and relationships specific to a industry. Once model is trained and evaluated, you can use it to extract domain specific entities from new documents.</a:t>
            </a:r>
            <a:endParaRPr lang="en-US" altLang="en-US" dirty="0"/>
          </a:p>
        </p:txBody>
      </p:sp>
      <p:sp>
        <p:nvSpPr>
          <p:cNvPr id="5124" name="Rectangle 3"/>
          <p:cNvSpPr>
            <a:spLocks noChangeArrowheads="1"/>
          </p:cNvSpPr>
          <p:nvPr/>
        </p:nvSpPr>
        <p:spPr bwMode="auto">
          <a:xfrm>
            <a:off x="457200" y="6324600"/>
            <a:ext cx="7620000" cy="228600"/>
          </a:xfrm>
          <a:prstGeom prst="rect">
            <a:avLst/>
          </a:prstGeom>
          <a:noFill/>
          <a:ln w="21600">
            <a:noFill/>
            <a:round/>
            <a:headEnd/>
            <a:tailEnd/>
          </a:ln>
        </p:spPr>
        <p:txBody>
          <a:bodyPr lIns="90000" tIns="46800" rIns="90000" bIns="4680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pPr>
            <a:r>
              <a:rPr lang="en-US" altLang="en-US" sz="1100"/>
              <a:t>© 2014 International Business Machines Corporation			Health and Social Programs</a:t>
            </a:r>
          </a:p>
        </p:txBody>
      </p:sp>
      <p:sp>
        <p:nvSpPr>
          <p:cNvPr id="5125" name="Rectangle 4"/>
          <p:cNvSpPr>
            <a:spLocks noChangeArrowheads="1"/>
          </p:cNvSpPr>
          <p:nvPr/>
        </p:nvSpPr>
        <p:spPr bwMode="auto">
          <a:xfrm>
            <a:off x="6553200" y="6324600"/>
            <a:ext cx="2133600" cy="231775"/>
          </a:xfrm>
          <a:prstGeom prst="rect">
            <a:avLst/>
          </a:prstGeom>
          <a:noFill/>
          <a:ln w="21600">
            <a:noFill/>
            <a:round/>
            <a:headEnd/>
            <a:tailEnd/>
          </a:ln>
        </p:spPr>
        <p:txBody>
          <a:bodyPr lIns="90000" tIns="46800" rIns="90000" bIns="46800"/>
          <a:lstStyle/>
          <a:p>
            <a:pPr algn="r" eaLnBrk="1" hangingPunct="1">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44D4012-4864-473C-B2BE-EEE5BF2F6EC2}" type="slidenum">
              <a:rPr lang="en-US" altLang="en-US" sz="1100"/>
              <a:pPr algn="r" eaLnBrk="1" hangingPunct="1">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a:t>
            </a:fld>
            <a:endParaRPr lang="en-US" altLang="en-US" sz="1100"/>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3" name="Rectangle 2"/>
          <p:cNvSpPr/>
          <p:nvPr/>
        </p:nvSpPr>
        <p:spPr>
          <a:xfrm>
            <a:off x="685800" y="1447800"/>
            <a:ext cx="7543800" cy="2677656"/>
          </a:xfrm>
          <a:prstGeom prst="rect">
            <a:avLst/>
          </a:prstGeom>
        </p:spPr>
        <p:txBody>
          <a:bodyPr wrap="square">
            <a:spAutoFit/>
          </a:bodyPr>
          <a:lstStyle/>
          <a:p>
            <a:r>
              <a:rPr lang="en-US" dirty="0"/>
              <a:t>Current natural language processing techniques cannot extract/interpret the data as required by domain/industry specific. The data(entities) represent different meaning in different domain. To overcome such business issue we have tool by which you can Seamlessly create and deploy industry specific models for building cognitive apps.</a:t>
            </a:r>
          </a:p>
        </p:txBody>
      </p:sp>
    </p:spTree>
    <p:extLst>
      <p:ext uri="{BB962C8B-B14F-4D97-AF65-F5344CB8AC3E}">
        <p14:creationId xmlns:p14="http://schemas.microsoft.com/office/powerpoint/2010/main" val="20818506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4" name="TextBox 3"/>
          <p:cNvSpPr txBox="1"/>
          <p:nvPr/>
        </p:nvSpPr>
        <p:spPr>
          <a:xfrm>
            <a:off x="381000" y="990600"/>
            <a:ext cx="2057400" cy="461665"/>
          </a:xfrm>
          <a:prstGeom prst="rect">
            <a:avLst/>
          </a:prstGeom>
          <a:noFill/>
        </p:spPr>
        <p:txBody>
          <a:bodyPr wrap="square" rtlCol="0">
            <a:spAutoFit/>
          </a:bodyPr>
          <a:lstStyle/>
          <a:p>
            <a:r>
              <a:rPr lang="en-US" smtClean="0"/>
              <a:t>Process Flow</a:t>
            </a:r>
            <a:endParaRPr lang="en-US"/>
          </a:p>
        </p:txBody>
      </p:sp>
      <p:grpSp>
        <p:nvGrpSpPr>
          <p:cNvPr id="3" name="Group 2"/>
          <p:cNvGrpSpPr/>
          <p:nvPr/>
        </p:nvGrpSpPr>
        <p:grpSpPr>
          <a:xfrm>
            <a:off x="1981200" y="1905000"/>
            <a:ext cx="4955540" cy="3427096"/>
            <a:chOff x="1981200" y="1905000"/>
            <a:chExt cx="4955540" cy="3427096"/>
          </a:xfrm>
        </p:grpSpPr>
        <p:sp>
          <p:nvSpPr>
            <p:cNvPr id="6" name="Rectangle 5"/>
            <p:cNvSpPr/>
            <p:nvPr/>
          </p:nvSpPr>
          <p:spPr>
            <a:xfrm>
              <a:off x="1981200" y="1905000"/>
              <a:ext cx="4955540" cy="24238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Text Box 109"/>
            <p:cNvSpPr txBox="1"/>
            <p:nvPr/>
          </p:nvSpPr>
          <p:spPr>
            <a:xfrm>
              <a:off x="4859918" y="3699700"/>
              <a:ext cx="1970757" cy="429762"/>
            </a:xfrm>
            <a:prstGeom prst="rect">
              <a:avLst/>
            </a:prstGeom>
            <a:no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Calibri" charset="0"/>
                  <a:ea typeface="Calibri" charset="0"/>
                  <a:cs typeface="Times New Roman" charset="0"/>
                </a:rPr>
                <a:t>Export Corpus Documents</a:t>
              </a:r>
              <a:endParaRPr lang="en-GB" sz="1200" dirty="0">
                <a:effectLst/>
                <a:latin typeface="Calibri" charset="0"/>
                <a:ea typeface="Calibri" charset="0"/>
                <a:cs typeface="Times New Roman" charset="0"/>
              </a:endParaRPr>
            </a:p>
          </p:txBody>
        </p:sp>
        <p:sp>
          <p:nvSpPr>
            <p:cNvPr id="8" name="Text Box 110"/>
            <p:cNvSpPr txBox="1"/>
            <p:nvPr/>
          </p:nvSpPr>
          <p:spPr>
            <a:xfrm>
              <a:off x="2217778" y="4902334"/>
              <a:ext cx="1970757" cy="429762"/>
            </a:xfrm>
            <a:prstGeom prst="rect">
              <a:avLst/>
            </a:prstGeom>
            <a:no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a:effectLst/>
                  <a:latin typeface="Calibri" charset="0"/>
                  <a:ea typeface="Calibri" charset="0"/>
                  <a:cs typeface="Times New Roman" charset="0"/>
                </a:rPr>
                <a:t>Natural Language Understanding</a:t>
              </a:r>
              <a:endParaRPr lang="en-GB" sz="1200">
                <a:effectLst/>
                <a:latin typeface="Calibri" charset="0"/>
                <a:ea typeface="Calibri" charset="0"/>
                <a:cs typeface="Times New Roman" charset="0"/>
              </a:endParaRPr>
            </a:p>
          </p:txBody>
        </p:sp>
        <p:sp>
          <p:nvSpPr>
            <p:cNvPr id="9" name="Text Box 111"/>
            <p:cNvSpPr txBox="1"/>
            <p:nvPr/>
          </p:nvSpPr>
          <p:spPr>
            <a:xfrm>
              <a:off x="2204826" y="2330546"/>
              <a:ext cx="1970757" cy="429762"/>
            </a:xfrm>
            <a:prstGeom prst="rect">
              <a:avLst/>
            </a:prstGeom>
            <a:no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a:effectLst/>
                  <a:latin typeface="Calibri" charset="0"/>
                  <a:ea typeface="Calibri" charset="0"/>
                  <a:cs typeface="Times New Roman" charset="0"/>
                </a:rPr>
                <a:t>Build Type System</a:t>
              </a:r>
              <a:endParaRPr lang="en-GB" sz="1200">
                <a:effectLst/>
                <a:latin typeface="Calibri" charset="0"/>
                <a:ea typeface="Calibri" charset="0"/>
                <a:cs typeface="Times New Roman" charset="0"/>
              </a:endParaRPr>
            </a:p>
          </p:txBody>
        </p:sp>
        <p:sp>
          <p:nvSpPr>
            <p:cNvPr id="10" name="Text Box 112"/>
            <p:cNvSpPr txBox="1"/>
            <p:nvPr/>
          </p:nvSpPr>
          <p:spPr>
            <a:xfrm>
              <a:off x="4834014" y="2339798"/>
              <a:ext cx="1970757" cy="429762"/>
            </a:xfrm>
            <a:prstGeom prst="rect">
              <a:avLst/>
            </a:prstGeom>
            <a:no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a:effectLst/>
                  <a:latin typeface="Calibri" charset="0"/>
                  <a:ea typeface="Calibri" charset="0"/>
                  <a:cs typeface="Times New Roman" charset="0"/>
                </a:rPr>
                <a:t>Import Training Corpus Documents</a:t>
              </a:r>
              <a:endParaRPr lang="en-GB" sz="1200">
                <a:effectLst/>
                <a:latin typeface="Calibri" charset="0"/>
                <a:ea typeface="Calibri" charset="0"/>
                <a:cs typeface="Times New Roman" charset="0"/>
              </a:endParaRPr>
            </a:p>
          </p:txBody>
        </p:sp>
        <p:sp>
          <p:nvSpPr>
            <p:cNvPr id="11" name="Text Box 113"/>
            <p:cNvSpPr txBox="1"/>
            <p:nvPr/>
          </p:nvSpPr>
          <p:spPr>
            <a:xfrm>
              <a:off x="2204826" y="3708951"/>
              <a:ext cx="2270265" cy="421205"/>
            </a:xfrm>
            <a:prstGeom prst="rect">
              <a:avLst/>
            </a:prstGeom>
            <a:no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a:effectLst/>
                  <a:latin typeface="Calibri" charset="0"/>
                  <a:ea typeface="Calibri" charset="0"/>
                  <a:cs typeface="Times New Roman" charset="0"/>
                </a:rPr>
                <a:t>Build Machine Learning Model</a:t>
              </a:r>
              <a:endParaRPr lang="en-GB" sz="1200">
                <a:effectLst/>
                <a:latin typeface="Calibri" charset="0"/>
                <a:ea typeface="Calibri" charset="0"/>
                <a:cs typeface="Times New Roman" charset="0"/>
              </a:endParaRPr>
            </a:p>
            <a:p>
              <a:pPr>
                <a:spcAft>
                  <a:spcPts val="0"/>
                </a:spcAft>
              </a:pPr>
              <a:r>
                <a:rPr lang="en-US" sz="1200">
                  <a:effectLst/>
                  <a:latin typeface="Calibri" charset="0"/>
                  <a:ea typeface="Calibri" charset="0"/>
                  <a:cs typeface="Times New Roman" charset="0"/>
                </a:rPr>
                <a:t>(Training and Evaluation)</a:t>
              </a:r>
              <a:endParaRPr lang="en-GB" sz="1200">
                <a:effectLst/>
                <a:latin typeface="Calibri" charset="0"/>
                <a:ea typeface="Calibri" charset="0"/>
                <a:cs typeface="Times New Roman" charset="0"/>
              </a:endParaRPr>
            </a:p>
          </p:txBody>
        </p:sp>
        <p:sp>
          <p:nvSpPr>
            <p:cNvPr id="12" name="Text Box 114"/>
            <p:cNvSpPr txBox="1"/>
            <p:nvPr/>
          </p:nvSpPr>
          <p:spPr>
            <a:xfrm>
              <a:off x="4846966" y="3024374"/>
              <a:ext cx="1970757" cy="429762"/>
            </a:xfrm>
            <a:prstGeom prst="rect">
              <a:avLst/>
            </a:prstGeom>
            <a:no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a:effectLst/>
                  <a:latin typeface="Calibri" charset="0"/>
                  <a:ea typeface="Calibri" charset="0"/>
                  <a:cs typeface="Times New Roman" charset="0"/>
                </a:rPr>
                <a:t>Pre-Annotation</a:t>
              </a:r>
              <a:endParaRPr lang="en-GB" sz="1200">
                <a:effectLst/>
                <a:latin typeface="Calibri" charset="0"/>
                <a:ea typeface="Calibri" charset="0"/>
                <a:cs typeface="Times New Roman" charset="0"/>
              </a:endParaRPr>
            </a:p>
          </p:txBody>
        </p:sp>
        <p:cxnSp>
          <p:nvCxnSpPr>
            <p:cNvPr id="13" name="Straight Arrow Connector 12"/>
            <p:cNvCxnSpPr/>
            <p:nvPr/>
          </p:nvCxnSpPr>
          <p:spPr>
            <a:xfrm>
              <a:off x="5792437" y="2765345"/>
              <a:ext cx="0" cy="25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160528" y="2506316"/>
              <a:ext cx="6529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147576" y="3190892"/>
              <a:ext cx="687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 Box 118"/>
            <p:cNvSpPr txBox="1"/>
            <p:nvPr/>
          </p:nvSpPr>
          <p:spPr>
            <a:xfrm>
              <a:off x="2204826" y="3024375"/>
              <a:ext cx="1970757" cy="429761"/>
            </a:xfrm>
            <a:prstGeom prst="rect">
              <a:avLst/>
            </a:prstGeom>
            <a:no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a:effectLst/>
                  <a:latin typeface="Calibri" charset="0"/>
                  <a:ea typeface="Calibri" charset="0"/>
                  <a:cs typeface="Times New Roman" charset="0"/>
                </a:rPr>
                <a:t>Human Annotation Process</a:t>
              </a:r>
              <a:endParaRPr lang="en-GB" sz="1200">
                <a:effectLst/>
                <a:latin typeface="Calibri" charset="0"/>
                <a:ea typeface="Calibri" charset="0"/>
                <a:cs typeface="Times New Roman" charset="0"/>
              </a:endParaRPr>
            </a:p>
          </p:txBody>
        </p:sp>
        <p:cxnSp>
          <p:nvCxnSpPr>
            <p:cNvPr id="17" name="Straight Arrow Connector 16"/>
            <p:cNvCxnSpPr/>
            <p:nvPr/>
          </p:nvCxnSpPr>
          <p:spPr>
            <a:xfrm>
              <a:off x="3163249" y="3449921"/>
              <a:ext cx="0" cy="25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rved Left Arrow 18"/>
            <p:cNvSpPr/>
            <p:nvPr/>
          </p:nvSpPr>
          <p:spPr>
            <a:xfrm>
              <a:off x="4134624" y="4041988"/>
              <a:ext cx="610329" cy="111624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Tree>
    <p:extLst>
      <p:ext uri="{BB962C8B-B14F-4D97-AF65-F5344CB8AC3E}">
        <p14:creationId xmlns:p14="http://schemas.microsoft.com/office/powerpoint/2010/main" val="2935669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3" name="Rectangle 2"/>
          <p:cNvSpPr/>
          <p:nvPr/>
        </p:nvSpPr>
        <p:spPr>
          <a:xfrm>
            <a:off x="495300" y="1524000"/>
            <a:ext cx="7124700" cy="4154984"/>
          </a:xfrm>
          <a:prstGeom prst="rect">
            <a:avLst/>
          </a:prstGeom>
        </p:spPr>
        <p:txBody>
          <a:bodyPr wrap="square">
            <a:spAutoFit/>
          </a:bodyPr>
          <a:lstStyle/>
          <a:p>
            <a:pPr marL="457200" indent="-457200">
              <a:buAutoNum type="arabicPeriod"/>
            </a:pPr>
            <a:r>
              <a:rPr lang="en-US" dirty="0" smtClean="0"/>
              <a:t>In </a:t>
            </a:r>
            <a:r>
              <a:rPr lang="en-US" dirty="0"/>
              <a:t>this tool we build type system specific to industry. The type system consists of entities and relationship between entities. For e.g.</a:t>
            </a:r>
            <a:br>
              <a:rPr lang="en-US" dirty="0"/>
            </a:br>
            <a:endParaRPr lang="en-US" dirty="0"/>
          </a:p>
          <a:p>
            <a:r>
              <a:rPr lang="en-US" dirty="0" smtClean="0"/>
              <a:t>In </a:t>
            </a:r>
            <a:r>
              <a:rPr lang="en-US" dirty="0"/>
              <a:t>case of Employee and </a:t>
            </a:r>
            <a:r>
              <a:rPr lang="en-US" dirty="0" smtClean="0"/>
              <a:t>Employer</a:t>
            </a:r>
            <a:r>
              <a:rPr lang="en-US" dirty="0"/>
              <a:t>, employee and employer are entities and </a:t>
            </a:r>
            <a:r>
              <a:rPr lang="en-US" dirty="0" err="1"/>
              <a:t>employedBy</a:t>
            </a:r>
            <a:r>
              <a:rPr lang="en-US" dirty="0"/>
              <a:t> </a:t>
            </a:r>
            <a:r>
              <a:rPr lang="en-US"/>
              <a:t>can </a:t>
            </a:r>
            <a:r>
              <a:rPr lang="en-US" smtClean="0"/>
              <a:t>represented </a:t>
            </a:r>
            <a:r>
              <a:rPr lang="en-US" dirty="0"/>
              <a:t>as relationship between two entities.</a:t>
            </a:r>
            <a:br>
              <a:rPr lang="en-US" dirty="0"/>
            </a:br>
            <a:r>
              <a:rPr lang="en-US" dirty="0"/>
              <a:t>SMEs of the industry have better understanding of business, so their inputs will be required to build type system.</a:t>
            </a:r>
          </a:p>
          <a:p>
            <a:endParaRPr lang="en-US" dirty="0"/>
          </a:p>
        </p:txBody>
      </p:sp>
      <p:sp>
        <p:nvSpPr>
          <p:cNvPr id="4" name="TextBox 3"/>
          <p:cNvSpPr txBox="1"/>
          <p:nvPr/>
        </p:nvSpPr>
        <p:spPr>
          <a:xfrm>
            <a:off x="495300" y="1066800"/>
            <a:ext cx="1676400" cy="457200"/>
          </a:xfrm>
          <a:prstGeom prst="rect">
            <a:avLst/>
          </a:prstGeom>
          <a:noFill/>
        </p:spPr>
        <p:txBody>
          <a:bodyPr wrap="square" rtlCol="0">
            <a:spAutoFit/>
          </a:bodyPr>
          <a:lstStyle/>
          <a:p>
            <a:r>
              <a:rPr lang="en-US" dirty="0" smtClean="0"/>
              <a:t>Steps</a:t>
            </a:r>
            <a:endParaRPr lang="en-US" dirty="0"/>
          </a:p>
        </p:txBody>
      </p:sp>
    </p:spTree>
    <p:extLst>
      <p:ext uri="{BB962C8B-B14F-4D97-AF65-F5344CB8AC3E}">
        <p14:creationId xmlns:p14="http://schemas.microsoft.com/office/powerpoint/2010/main" val="456877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4" name="Rectangle 3"/>
          <p:cNvSpPr/>
          <p:nvPr/>
        </p:nvSpPr>
        <p:spPr>
          <a:xfrm>
            <a:off x="838200" y="1066800"/>
            <a:ext cx="6781800" cy="3785652"/>
          </a:xfrm>
          <a:prstGeom prst="rect">
            <a:avLst/>
          </a:prstGeom>
        </p:spPr>
        <p:txBody>
          <a:bodyPr wrap="square">
            <a:spAutoFit/>
          </a:bodyPr>
          <a:lstStyle/>
          <a:p>
            <a:r>
              <a:rPr lang="en-US" dirty="0" smtClean="0"/>
              <a:t>2. Import corpus training Documents.</a:t>
            </a:r>
          </a:p>
          <a:p>
            <a:endParaRPr lang="en-US" dirty="0" smtClean="0"/>
          </a:p>
          <a:p>
            <a:r>
              <a:rPr lang="en-US" dirty="0" smtClean="0"/>
              <a:t>3. Human </a:t>
            </a:r>
            <a:r>
              <a:rPr lang="en-US" dirty="0"/>
              <a:t>Annotators guide the system to understand the semantics of the industry by annotating(mapping) the text/phrase with specific entities. </a:t>
            </a:r>
          </a:p>
          <a:p>
            <a:endParaRPr lang="en-US" dirty="0" smtClean="0"/>
          </a:p>
          <a:p>
            <a:r>
              <a:rPr lang="en-US" dirty="0" smtClean="0"/>
              <a:t>4. Based </a:t>
            </a:r>
            <a:r>
              <a:rPr lang="en-US" dirty="0"/>
              <a:t>on human annotation the machine learning model is trained and evaluated.</a:t>
            </a:r>
            <a:br>
              <a:rPr lang="en-US" dirty="0"/>
            </a:br>
            <a:endParaRPr lang="en-US" dirty="0"/>
          </a:p>
        </p:txBody>
      </p:sp>
    </p:spTree>
    <p:extLst>
      <p:ext uri="{BB962C8B-B14F-4D97-AF65-F5344CB8AC3E}">
        <p14:creationId xmlns:p14="http://schemas.microsoft.com/office/powerpoint/2010/main" val="13750512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3" name="Rectangle 2"/>
          <p:cNvSpPr/>
          <p:nvPr/>
        </p:nvSpPr>
        <p:spPr>
          <a:xfrm>
            <a:off x="990600" y="1536174"/>
            <a:ext cx="6629400" cy="2677656"/>
          </a:xfrm>
          <a:prstGeom prst="rect">
            <a:avLst/>
          </a:prstGeom>
        </p:spPr>
        <p:txBody>
          <a:bodyPr wrap="square">
            <a:spAutoFit/>
          </a:bodyPr>
          <a:lstStyle/>
          <a:p>
            <a:r>
              <a:rPr lang="en-US" dirty="0"/>
              <a:t>The tool provides option to analyze the performance of the model. If you are satisfied with model, you can go ahead and use to analyze new </a:t>
            </a:r>
            <a:r>
              <a:rPr lang="en-US" dirty="0" err="1"/>
              <a:t>sms</a:t>
            </a:r>
            <a:r>
              <a:rPr lang="en-US" dirty="0"/>
              <a:t> text. The performance of the system are represented by scores which helps us understand how many and which entities were correctly identified.</a:t>
            </a:r>
          </a:p>
        </p:txBody>
      </p:sp>
    </p:spTree>
    <p:extLst>
      <p:ext uri="{BB962C8B-B14F-4D97-AF65-F5344CB8AC3E}">
        <p14:creationId xmlns:p14="http://schemas.microsoft.com/office/powerpoint/2010/main" val="6595863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pic>
        <p:nvPicPr>
          <p:cNvPr id="3" name="Picture 2"/>
          <p:cNvPicPr>
            <a:picLocks noChangeAspect="1"/>
          </p:cNvPicPr>
          <p:nvPr/>
        </p:nvPicPr>
        <p:blipFill>
          <a:blip r:embed="rId2"/>
          <a:stretch>
            <a:fillRect/>
          </a:stretch>
        </p:blipFill>
        <p:spPr>
          <a:xfrm>
            <a:off x="0" y="1460366"/>
            <a:ext cx="9144000" cy="3937268"/>
          </a:xfrm>
          <a:prstGeom prst="rect">
            <a:avLst/>
          </a:prstGeom>
        </p:spPr>
      </p:pic>
    </p:spTree>
    <p:extLst>
      <p:ext uri="{BB962C8B-B14F-4D97-AF65-F5344CB8AC3E}">
        <p14:creationId xmlns:p14="http://schemas.microsoft.com/office/powerpoint/2010/main" val="14950244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pic>
        <p:nvPicPr>
          <p:cNvPr id="7" name="Picture 6"/>
          <p:cNvPicPr>
            <a:picLocks noChangeAspect="1"/>
          </p:cNvPicPr>
          <p:nvPr/>
        </p:nvPicPr>
        <p:blipFill>
          <a:blip r:embed="rId2"/>
          <a:stretch>
            <a:fillRect/>
          </a:stretch>
        </p:blipFill>
        <p:spPr>
          <a:xfrm>
            <a:off x="0" y="1259453"/>
            <a:ext cx="9144000" cy="4339093"/>
          </a:xfrm>
          <a:prstGeom prst="rect">
            <a:avLst/>
          </a:prstGeom>
        </p:spPr>
      </p:pic>
    </p:spTree>
    <p:extLst>
      <p:ext uri="{BB962C8B-B14F-4D97-AF65-F5344CB8AC3E}">
        <p14:creationId xmlns:p14="http://schemas.microsoft.com/office/powerpoint/2010/main" val="13176814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rgbClr val="004266"/>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rgbClr val="004266"/>
            </a:solidFill>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rgbClr val="004266"/>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rgbClr val="004266"/>
            </a:solidFill>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rgbClr val="004266"/>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rgbClr val="004266"/>
            </a:solidFill>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4419</TotalTime>
  <Words>812</Words>
  <Application>Microsoft Macintosh PowerPoint</Application>
  <PresentationFormat>On-screen Show (4:3)</PresentationFormat>
  <Paragraphs>75</Paragraphs>
  <Slides>18</Slides>
  <Notes>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18</vt:i4>
      </vt:variant>
    </vt:vector>
  </HeadingPairs>
  <TitlesOfParts>
    <vt:vector size="27" baseType="lpstr">
      <vt:lpstr>Calibri</vt:lpstr>
      <vt:lpstr>Lucida Sans Unicode</vt:lpstr>
      <vt:lpstr>ＭＳ Ｐゴシック</vt:lpstr>
      <vt:lpstr>Times New Roman</vt:lpstr>
      <vt:lpstr>ヒラギノ角ゴ Pro W3</vt:lpstr>
      <vt:lpstr>Arial</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lsadler</dc:creator>
  <cp:lastModifiedBy>Microsoft Office User</cp:lastModifiedBy>
  <cp:revision>353</cp:revision>
  <cp:lastPrinted>1601-01-01T00:00:00Z</cp:lastPrinted>
  <dcterms:created xsi:type="dcterms:W3CDTF">2014-02-19T16:27:13Z</dcterms:created>
  <dcterms:modified xsi:type="dcterms:W3CDTF">2018-06-30T18:03:36Z</dcterms:modified>
</cp:coreProperties>
</file>